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Lato" panose="020B0604020202020204" charset="0"/>
      <p:regular r:id="rId21"/>
      <p:bold r:id="rId22"/>
      <p:italic r:id="rId23"/>
      <p:boldItalic r:id="rId24"/>
    </p:embeddedFont>
    <p:embeddedFont>
      <p:font typeface="Montserrat"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40"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30aba3e734d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30aba3e734d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0aba3e734d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0aba3e734d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d52063d61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d52063d61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0aba3e734d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30aba3e734d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d436fa4f4b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2d436fa4f4b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2d436fa4f4b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2d436fa4f4b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30aba3e734d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30aba3e734d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30aba3e734d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30aba3e734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f87997393_0_1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f87997393_0_1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30aba3e734d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30aba3e734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30aba3e734d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30aba3e734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30aba3e734d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30aba3e734d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0aba3e734d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30aba3e734d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30aba3e734d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30aba3e734d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Babunashvili/Books-To-Read-Before-You-Die/blob/master/Ebooks/OReilly-Version-Control-with-GIT.pdf" TargetMode="External"/><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git-scm.com/book/en/v2/Getting-Started-Installing-Git"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hyperlink" Target="http://youtu.be/B4qsvQ5IqWk?si=m1QCzTX9Y42LdBnp" TargetMode="External"/><Relationship Id="rId5" Type="http://schemas.openxmlformats.org/officeDocument/2006/relationships/hyperlink" Target="https://youtu.be/_kAV059yZ_s?si=BYunQjJFAOZKCMpI" TargetMode="External"/><Relationship Id="rId4" Type="http://schemas.openxmlformats.org/officeDocument/2006/relationships/hyperlink" Target="https://youtu.be/cJTXh7g-uCM?si=zxv0Z9yiVTr3txek"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ignup" TargetMode="Externa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Version Control</a:t>
            </a:r>
            <a:endParaRPr/>
          </a:p>
          <a:p>
            <a:pPr marL="0" lvl="0" indent="0" algn="l" rtl="0">
              <a:spcBef>
                <a:spcPts val="0"/>
              </a:spcBef>
              <a:spcAft>
                <a:spcPts val="0"/>
              </a:spcAft>
              <a:buNone/>
            </a:pPr>
            <a:r>
              <a:rPr lang="en-GB"/>
              <a:t>Git &amp; GitHub</a:t>
            </a:r>
            <a:endParaRPr/>
          </a:p>
        </p:txBody>
      </p:sp>
      <p:sp>
        <p:nvSpPr>
          <p:cNvPr id="229" name="Google Shape;229;p17"/>
          <p:cNvSpPr txBox="1">
            <a:spLocks noGrp="1"/>
          </p:cNvSpPr>
          <p:nvPr>
            <p:ph type="subTitle" idx="1"/>
          </p:nvPr>
        </p:nvSpPr>
        <p:spPr>
          <a:xfrm>
            <a:off x="4695325" y="3924925"/>
            <a:ext cx="39711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Version Control for Data Scientists &amp; Data Analysts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6"/>
          <p:cNvSpPr txBox="1">
            <a:spLocks noGrp="1"/>
          </p:cNvSpPr>
          <p:nvPr>
            <p:ph type="title"/>
          </p:nvPr>
        </p:nvSpPr>
        <p:spPr>
          <a:xfrm>
            <a:off x="875400" y="213675"/>
            <a:ext cx="7393200" cy="57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CACACA"/>
                </a:solidFill>
                <a:latin typeface="Times New Roman"/>
                <a:ea typeface="Times New Roman"/>
                <a:cs typeface="Times New Roman"/>
                <a:sym typeface="Times New Roman"/>
              </a:rPr>
              <a:t>Introduction to Git</a:t>
            </a:r>
            <a:endParaRPr b="1">
              <a:latin typeface="Times New Roman"/>
              <a:ea typeface="Times New Roman"/>
              <a:cs typeface="Times New Roman"/>
              <a:sym typeface="Times New Roman"/>
            </a:endParaRPr>
          </a:p>
          <a:p>
            <a:pPr marL="0" lvl="0" indent="0" algn="ctr" rtl="0">
              <a:spcBef>
                <a:spcPts val="0"/>
              </a:spcBef>
              <a:spcAft>
                <a:spcPts val="0"/>
              </a:spcAft>
              <a:buNone/>
            </a:pPr>
            <a:endParaRPr>
              <a:solidFill>
                <a:srgbClr val="CACACA"/>
              </a:solidFill>
              <a:latin typeface="Times New Roman"/>
              <a:ea typeface="Times New Roman"/>
              <a:cs typeface="Times New Roman"/>
              <a:sym typeface="Times New Roman"/>
            </a:endParaRPr>
          </a:p>
        </p:txBody>
      </p:sp>
      <p:sp>
        <p:nvSpPr>
          <p:cNvPr id="283" name="Google Shape;283;p26"/>
          <p:cNvSpPr txBox="1">
            <a:spLocks noGrp="1"/>
          </p:cNvSpPr>
          <p:nvPr>
            <p:ph type="body" idx="1"/>
          </p:nvPr>
        </p:nvSpPr>
        <p:spPr>
          <a:xfrm>
            <a:off x="1019425" y="792075"/>
            <a:ext cx="7519800" cy="4080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200" dirty="0">
                <a:latin typeface="Times New Roman"/>
                <a:ea typeface="Times New Roman"/>
                <a:cs typeface="Times New Roman"/>
                <a:sym typeface="Times New Roman"/>
              </a:rPr>
              <a:t>Git: Git is an open-source Distributed Version Control System (DVCS).</a:t>
            </a:r>
            <a:endParaRPr sz="1200" dirty="0">
              <a:latin typeface="Times New Roman"/>
              <a:ea typeface="Times New Roman"/>
              <a:cs typeface="Times New Roman"/>
              <a:sym typeface="Times New Roman"/>
            </a:endParaRPr>
          </a:p>
          <a:p>
            <a:pPr marL="0" lvl="0" indent="0" algn="l" rtl="0">
              <a:spcBef>
                <a:spcPts val="1200"/>
              </a:spcBef>
              <a:spcAft>
                <a:spcPts val="0"/>
              </a:spcAft>
              <a:buNone/>
            </a:pPr>
            <a:r>
              <a:rPr lang="en-GB" sz="1200" dirty="0">
                <a:latin typeface="Times New Roman"/>
                <a:ea typeface="Times New Roman"/>
                <a:cs typeface="Times New Roman"/>
                <a:sym typeface="Times New Roman"/>
              </a:rPr>
              <a:t>A version control system allows you to record changes to files over a period of time.</a:t>
            </a:r>
            <a:endParaRPr sz="1200" dirty="0">
              <a:latin typeface="Times New Roman"/>
              <a:ea typeface="Times New Roman"/>
              <a:cs typeface="Times New Roman"/>
              <a:sym typeface="Times New Roman"/>
            </a:endParaRPr>
          </a:p>
          <a:p>
            <a:pPr marL="0" lvl="0" indent="0" algn="l" rtl="0">
              <a:spcBef>
                <a:spcPts val="1200"/>
              </a:spcBef>
              <a:spcAft>
                <a:spcPts val="0"/>
              </a:spcAft>
              <a:buNone/>
            </a:pPr>
            <a:r>
              <a:rPr lang="en-GB" sz="1200" dirty="0">
                <a:latin typeface="Times New Roman"/>
                <a:ea typeface="Times New Roman"/>
                <a:cs typeface="Times New Roman"/>
                <a:sym typeface="Times New Roman"/>
              </a:rPr>
              <a:t>Git is used to maintain the historical and current versions of source code.</a:t>
            </a:r>
            <a:endParaRPr sz="1200" dirty="0">
              <a:latin typeface="Times New Roman"/>
              <a:ea typeface="Times New Roman"/>
              <a:cs typeface="Times New Roman"/>
              <a:sym typeface="Times New Roman"/>
            </a:endParaRPr>
          </a:p>
          <a:p>
            <a:pPr marL="0" lvl="0" indent="0" algn="l" rtl="0">
              <a:spcBef>
                <a:spcPts val="1200"/>
              </a:spcBef>
              <a:spcAft>
                <a:spcPts val="0"/>
              </a:spcAft>
              <a:buNone/>
            </a:pPr>
            <a:r>
              <a:rPr lang="en-GB" sz="1200" dirty="0">
                <a:latin typeface="Times New Roman"/>
                <a:ea typeface="Times New Roman"/>
                <a:cs typeface="Times New Roman"/>
                <a:sym typeface="Times New Roman"/>
              </a:rPr>
              <a:t>Git is designed for tracking changes in a project and facilitating collaboration among multiple contributors.</a:t>
            </a:r>
            <a:endParaRPr sz="1200" dirty="0">
              <a:latin typeface="Times New Roman"/>
              <a:ea typeface="Times New Roman"/>
              <a:cs typeface="Times New Roman"/>
              <a:sym typeface="Times New Roman"/>
            </a:endParaRPr>
          </a:p>
          <a:p>
            <a:pPr marL="0" lvl="0" indent="0" algn="ctr" rtl="0">
              <a:spcBef>
                <a:spcPts val="1200"/>
              </a:spcBef>
              <a:spcAft>
                <a:spcPts val="0"/>
              </a:spcAft>
              <a:buNone/>
            </a:pPr>
            <a:r>
              <a:rPr lang="en-GB" sz="1600" b="1" dirty="0">
                <a:latin typeface="Times New Roman"/>
                <a:ea typeface="Times New Roman"/>
                <a:cs typeface="Times New Roman"/>
                <a:sym typeface="Times New Roman"/>
              </a:rPr>
              <a:t>Local Repository vs Remote Repository</a:t>
            </a:r>
            <a:endParaRPr sz="1600" b="1" dirty="0">
              <a:latin typeface="Times New Roman"/>
              <a:ea typeface="Times New Roman"/>
              <a:cs typeface="Times New Roman"/>
              <a:sym typeface="Times New Roman"/>
            </a:endParaRPr>
          </a:p>
          <a:p>
            <a:pPr marL="0" lvl="0" indent="0" algn="l" rtl="0">
              <a:spcBef>
                <a:spcPts val="1200"/>
              </a:spcBef>
              <a:spcAft>
                <a:spcPts val="0"/>
              </a:spcAft>
              <a:buNone/>
            </a:pPr>
            <a:r>
              <a:rPr lang="en-GB" sz="1200" dirty="0">
                <a:latin typeface="Times New Roman"/>
                <a:ea typeface="Times New Roman"/>
                <a:cs typeface="Times New Roman"/>
                <a:sym typeface="Times New Roman"/>
              </a:rPr>
              <a:t>A </a:t>
            </a:r>
            <a:r>
              <a:rPr lang="en-GB" sz="1200" b="1" dirty="0">
                <a:latin typeface="Times New Roman"/>
                <a:ea typeface="Times New Roman"/>
                <a:cs typeface="Times New Roman"/>
                <a:sym typeface="Times New Roman"/>
              </a:rPr>
              <a:t>repository</a:t>
            </a:r>
            <a:r>
              <a:rPr lang="en-GB" sz="1200" dirty="0">
                <a:latin typeface="Times New Roman"/>
                <a:ea typeface="Times New Roman"/>
                <a:cs typeface="Times New Roman"/>
                <a:sym typeface="Times New Roman"/>
              </a:rPr>
              <a:t> (or </a:t>
            </a:r>
            <a:r>
              <a:rPr lang="en-GB" sz="1200" b="1" dirty="0">
                <a:latin typeface="Times New Roman"/>
                <a:ea typeface="Times New Roman"/>
                <a:cs typeface="Times New Roman"/>
                <a:sym typeface="Times New Roman"/>
              </a:rPr>
              <a:t>repo</a:t>
            </a:r>
            <a:r>
              <a:rPr lang="en-GB" sz="1200" dirty="0">
                <a:latin typeface="Times New Roman"/>
                <a:ea typeface="Times New Roman"/>
                <a:cs typeface="Times New Roman"/>
                <a:sym typeface="Times New Roman"/>
              </a:rPr>
              <a:t>) is a storage location for code, files, and project data managed by a version control system. It tracks changes to the project over time, enabling collaboration, versioning, and backups. A repository can be local (on your computer) or remote (hosted on a service like GitHub).</a:t>
            </a:r>
            <a:endParaRPr sz="1200" b="1" dirty="0">
              <a:latin typeface="Times New Roman"/>
              <a:ea typeface="Times New Roman"/>
              <a:cs typeface="Times New Roman"/>
              <a:sym typeface="Times New Roman"/>
            </a:endParaRPr>
          </a:p>
          <a:p>
            <a:pPr marL="0" lvl="0" indent="0" algn="l" rtl="0">
              <a:spcBef>
                <a:spcPts val="1200"/>
              </a:spcBef>
              <a:spcAft>
                <a:spcPts val="0"/>
              </a:spcAft>
              <a:buNone/>
            </a:pPr>
            <a:r>
              <a:rPr lang="en-GB" sz="1200" b="1" dirty="0">
                <a:latin typeface="Times New Roman"/>
                <a:ea typeface="Times New Roman"/>
                <a:cs typeface="Times New Roman"/>
                <a:sym typeface="Times New Roman"/>
              </a:rPr>
              <a:t>Local Repository: A version-controlled folder on your local machine where you track changes to your project files.</a:t>
            </a:r>
            <a:endParaRPr sz="1200" b="1" dirty="0">
              <a:latin typeface="Times New Roman"/>
              <a:ea typeface="Times New Roman"/>
              <a:cs typeface="Times New Roman"/>
              <a:sym typeface="Times New Roman"/>
            </a:endParaRPr>
          </a:p>
          <a:p>
            <a:pPr marL="0" lvl="0" indent="0" algn="l" rtl="0">
              <a:spcBef>
                <a:spcPts val="1200"/>
              </a:spcBef>
              <a:spcAft>
                <a:spcPts val="1200"/>
              </a:spcAft>
              <a:buNone/>
            </a:pPr>
            <a:r>
              <a:rPr lang="en-GB" sz="1200" b="1" dirty="0" err="1">
                <a:latin typeface="Times New Roman"/>
                <a:ea typeface="Times New Roman"/>
                <a:cs typeface="Times New Roman"/>
                <a:sym typeface="Times New Roman"/>
              </a:rPr>
              <a:t>Pemote</a:t>
            </a:r>
            <a:r>
              <a:rPr lang="en-GB" sz="1200" b="1">
                <a:latin typeface="Times New Roman"/>
                <a:ea typeface="Times New Roman"/>
                <a:cs typeface="Times New Roman"/>
                <a:sym typeface="Times New Roman"/>
              </a:rPr>
              <a:t> mote </a:t>
            </a:r>
            <a:r>
              <a:rPr lang="en-GB" sz="1200" b="1" dirty="0">
                <a:latin typeface="Times New Roman"/>
                <a:ea typeface="Times New Roman"/>
                <a:cs typeface="Times New Roman"/>
                <a:sym typeface="Times New Roman"/>
              </a:rPr>
              <a:t>Repository: A version-controlled repository hosted (or stored) on a server (e.g., GitHub) that allows collaboration and sharing of code across multiple machines or users.</a:t>
            </a:r>
            <a:endParaRPr sz="1200" b="1" dirty="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7"/>
          <p:cNvSpPr txBox="1">
            <a:spLocks noGrp="1"/>
          </p:cNvSpPr>
          <p:nvPr>
            <p:ph type="title"/>
          </p:nvPr>
        </p:nvSpPr>
        <p:spPr>
          <a:xfrm>
            <a:off x="875400" y="213675"/>
            <a:ext cx="7393200" cy="57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CACACA"/>
                </a:solidFill>
                <a:latin typeface="Times New Roman"/>
                <a:ea typeface="Times New Roman"/>
                <a:cs typeface="Times New Roman"/>
                <a:sym typeface="Times New Roman"/>
              </a:rPr>
              <a:t>Git Configuration</a:t>
            </a:r>
            <a:endParaRPr b="1">
              <a:latin typeface="Times New Roman"/>
              <a:ea typeface="Times New Roman"/>
              <a:cs typeface="Times New Roman"/>
              <a:sym typeface="Times New Roman"/>
            </a:endParaRPr>
          </a:p>
          <a:p>
            <a:pPr marL="0" lvl="0" indent="0" algn="ctr" rtl="0">
              <a:spcBef>
                <a:spcPts val="0"/>
              </a:spcBef>
              <a:spcAft>
                <a:spcPts val="0"/>
              </a:spcAft>
              <a:buNone/>
            </a:pPr>
            <a:endParaRPr>
              <a:solidFill>
                <a:srgbClr val="CACACA"/>
              </a:solidFill>
              <a:latin typeface="Times New Roman"/>
              <a:ea typeface="Times New Roman"/>
              <a:cs typeface="Times New Roman"/>
              <a:sym typeface="Times New Roman"/>
            </a:endParaRPr>
          </a:p>
        </p:txBody>
      </p:sp>
      <p:sp>
        <p:nvSpPr>
          <p:cNvPr id="289" name="Google Shape;289;p27"/>
          <p:cNvSpPr txBox="1">
            <a:spLocks noGrp="1"/>
          </p:cNvSpPr>
          <p:nvPr>
            <p:ph type="body" idx="1"/>
          </p:nvPr>
        </p:nvSpPr>
        <p:spPr>
          <a:xfrm>
            <a:off x="1019425" y="792075"/>
            <a:ext cx="7519800" cy="34395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200">
                <a:latin typeface="Times New Roman"/>
                <a:ea typeface="Times New Roman"/>
                <a:cs typeface="Times New Roman"/>
                <a:sym typeface="Times New Roman"/>
              </a:rPr>
              <a:t>This command lists all the current global configuration settings for Git on your system.</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git config --global --list</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This sets your Git username globally. This will be used as the author name for your commits.</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git config --global user.name "your GitHub username"</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This sets your Git email globally. This will be attached to your commits to identify the author.</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git config --global user.email "your GitHub email address"</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This sets the default branch name to 'main' for all new repositories you create.</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git config --global init.defaultBranch main</a:t>
            </a:r>
            <a:endParaRPr sz="1200">
              <a:latin typeface="Times New Roman"/>
              <a:ea typeface="Times New Roman"/>
              <a:cs typeface="Times New Roman"/>
              <a:sym typeface="Times New Roman"/>
            </a:endParaRPr>
          </a:p>
          <a:p>
            <a:pPr marL="0" lvl="0" indent="0" algn="l" rtl="0">
              <a:spcBef>
                <a:spcPts val="1200"/>
              </a:spcBef>
              <a:spcAft>
                <a:spcPts val="0"/>
              </a:spcAft>
              <a:buNone/>
            </a:pPr>
            <a:endParaRPr sz="1200">
              <a:latin typeface="Times New Roman"/>
              <a:ea typeface="Times New Roman"/>
              <a:cs typeface="Times New Roman"/>
              <a:sym typeface="Times New Roman"/>
            </a:endParaRPr>
          </a:p>
          <a:p>
            <a:pPr marL="0" lvl="0" indent="0" algn="l" rtl="0">
              <a:spcBef>
                <a:spcPts val="1200"/>
              </a:spcBef>
              <a:spcAft>
                <a:spcPts val="1200"/>
              </a:spcAft>
              <a:buNone/>
            </a:pPr>
            <a:endParaRPr sz="12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8"/>
          <p:cNvSpPr txBox="1">
            <a:spLocks noGrp="1"/>
          </p:cNvSpPr>
          <p:nvPr>
            <p:ph type="title"/>
          </p:nvPr>
        </p:nvSpPr>
        <p:spPr>
          <a:xfrm>
            <a:off x="875400" y="213675"/>
            <a:ext cx="7393200" cy="57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CACACA"/>
                </a:solidFill>
                <a:latin typeface="Times New Roman"/>
                <a:ea typeface="Times New Roman"/>
                <a:cs typeface="Times New Roman"/>
                <a:sym typeface="Times New Roman"/>
              </a:rPr>
              <a:t>To delete all Git Configuration</a:t>
            </a:r>
            <a:endParaRPr b="1">
              <a:latin typeface="Times New Roman"/>
              <a:ea typeface="Times New Roman"/>
              <a:cs typeface="Times New Roman"/>
              <a:sym typeface="Times New Roman"/>
            </a:endParaRPr>
          </a:p>
          <a:p>
            <a:pPr marL="0" lvl="0" indent="0" algn="ctr" rtl="0">
              <a:spcBef>
                <a:spcPts val="0"/>
              </a:spcBef>
              <a:spcAft>
                <a:spcPts val="0"/>
              </a:spcAft>
              <a:buNone/>
            </a:pPr>
            <a:endParaRPr>
              <a:solidFill>
                <a:srgbClr val="CACACA"/>
              </a:solidFill>
              <a:latin typeface="Times New Roman"/>
              <a:ea typeface="Times New Roman"/>
              <a:cs typeface="Times New Roman"/>
              <a:sym typeface="Times New Roman"/>
            </a:endParaRPr>
          </a:p>
        </p:txBody>
      </p:sp>
      <p:sp>
        <p:nvSpPr>
          <p:cNvPr id="295" name="Google Shape;295;p28"/>
          <p:cNvSpPr txBox="1">
            <a:spLocks noGrp="1"/>
          </p:cNvSpPr>
          <p:nvPr>
            <p:ph type="body" idx="1"/>
          </p:nvPr>
        </p:nvSpPr>
        <p:spPr>
          <a:xfrm>
            <a:off x="1019425" y="792075"/>
            <a:ext cx="7519800" cy="34395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000">
                <a:latin typeface="Times New Roman"/>
                <a:ea typeface="Times New Roman"/>
                <a:cs typeface="Times New Roman"/>
                <a:sym typeface="Times New Roman"/>
              </a:rPr>
              <a:t>To delete all global Git configurations, you can remove the global Git configuration file entirely.</a:t>
            </a:r>
            <a:endParaRPr sz="1000">
              <a:latin typeface="Times New Roman"/>
              <a:ea typeface="Times New Roman"/>
              <a:cs typeface="Times New Roman"/>
              <a:sym typeface="Times New Roman"/>
            </a:endParaRPr>
          </a:p>
          <a:p>
            <a:pPr marL="0" lvl="0" indent="0" algn="l" rtl="0">
              <a:spcBef>
                <a:spcPts val="1200"/>
              </a:spcBef>
              <a:spcAft>
                <a:spcPts val="0"/>
              </a:spcAft>
              <a:buNone/>
            </a:pPr>
            <a:r>
              <a:rPr lang="en-GB" sz="1000">
                <a:latin typeface="Times New Roman"/>
                <a:ea typeface="Times New Roman"/>
                <a:cs typeface="Times New Roman"/>
                <a:sym typeface="Times New Roman"/>
              </a:rPr>
              <a:t>1. Remove the `.gitconfig` file: Run this command in the terminal:</a:t>
            </a:r>
            <a:endParaRPr sz="1000">
              <a:latin typeface="Times New Roman"/>
              <a:ea typeface="Times New Roman"/>
              <a:cs typeface="Times New Roman"/>
              <a:sym typeface="Times New Roman"/>
            </a:endParaRPr>
          </a:p>
          <a:p>
            <a:pPr marL="0" lvl="0" indent="0" algn="l" rtl="0">
              <a:spcBef>
                <a:spcPts val="1200"/>
              </a:spcBef>
              <a:spcAft>
                <a:spcPts val="0"/>
              </a:spcAft>
              <a:buNone/>
            </a:pPr>
            <a:r>
              <a:rPr lang="en-GB" sz="1000">
                <a:latin typeface="Times New Roman"/>
                <a:ea typeface="Times New Roman"/>
                <a:cs typeface="Times New Roman"/>
                <a:sym typeface="Times New Roman"/>
              </a:rPr>
              <a:t>   rm ~/.gitconfig</a:t>
            </a:r>
            <a:endParaRPr sz="1000">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  2. On Windows, it’s located in your user directory, so you can delete it like this:</a:t>
            </a:r>
            <a:endParaRPr sz="1200" b="1">
              <a:latin typeface="Times New Roman"/>
              <a:ea typeface="Times New Roman"/>
              <a:cs typeface="Times New Roman"/>
              <a:sym typeface="Times New Roman"/>
            </a:endParaRPr>
          </a:p>
          <a:p>
            <a:pPr marL="0" lvl="0" indent="0" algn="l" rtl="0">
              <a:spcBef>
                <a:spcPts val="1200"/>
              </a:spcBef>
              <a:spcAft>
                <a:spcPts val="0"/>
              </a:spcAft>
              <a:buNone/>
            </a:pPr>
            <a:r>
              <a:rPr lang="en-GB" sz="1000">
                <a:latin typeface="Times New Roman"/>
                <a:ea typeface="Times New Roman"/>
                <a:cs typeface="Times New Roman"/>
                <a:sym typeface="Times New Roman"/>
              </a:rPr>
              <a:t>   del $env:USERPROFILE\.gitconfig</a:t>
            </a:r>
            <a:endParaRPr sz="1000">
              <a:latin typeface="Times New Roman"/>
              <a:ea typeface="Times New Roman"/>
              <a:cs typeface="Times New Roman"/>
              <a:sym typeface="Times New Roman"/>
            </a:endParaRPr>
          </a:p>
          <a:p>
            <a:pPr marL="0" lvl="0" indent="0" algn="l" rtl="0">
              <a:spcBef>
                <a:spcPts val="1200"/>
              </a:spcBef>
              <a:spcAft>
                <a:spcPts val="0"/>
              </a:spcAft>
              <a:buNone/>
            </a:pPr>
            <a:r>
              <a:rPr lang="en-GB" sz="1000">
                <a:latin typeface="Times New Roman"/>
                <a:ea typeface="Times New Roman"/>
                <a:cs typeface="Times New Roman"/>
                <a:sym typeface="Times New Roman"/>
              </a:rPr>
              <a:t>3. Confirm Removal (Optional): To ensure all settings are cleared, you can list global configurations:</a:t>
            </a:r>
            <a:endParaRPr sz="1000">
              <a:latin typeface="Times New Roman"/>
              <a:ea typeface="Times New Roman"/>
              <a:cs typeface="Times New Roman"/>
              <a:sym typeface="Times New Roman"/>
            </a:endParaRPr>
          </a:p>
          <a:p>
            <a:pPr marL="0" lvl="0" indent="0" algn="l" rtl="0">
              <a:spcBef>
                <a:spcPts val="1200"/>
              </a:spcBef>
              <a:spcAft>
                <a:spcPts val="0"/>
              </a:spcAft>
              <a:buNone/>
            </a:pPr>
            <a:r>
              <a:rPr lang="en-GB" sz="1000">
                <a:latin typeface="Times New Roman"/>
                <a:ea typeface="Times New Roman"/>
                <a:cs typeface="Times New Roman"/>
                <a:sym typeface="Times New Roman"/>
              </a:rPr>
              <a:t>   git config --list --global</a:t>
            </a:r>
            <a:endParaRPr sz="1000">
              <a:latin typeface="Times New Roman"/>
              <a:ea typeface="Times New Roman"/>
              <a:cs typeface="Times New Roman"/>
              <a:sym typeface="Times New Roman"/>
            </a:endParaRPr>
          </a:p>
          <a:p>
            <a:pPr marL="0" lvl="0" indent="0" algn="l" rtl="0">
              <a:spcBef>
                <a:spcPts val="1200"/>
              </a:spcBef>
              <a:spcAft>
                <a:spcPts val="0"/>
              </a:spcAft>
              <a:buNone/>
            </a:pPr>
            <a:r>
              <a:rPr lang="en-GB" sz="1000">
                <a:latin typeface="Times New Roman"/>
                <a:ea typeface="Times New Roman"/>
                <a:cs typeface="Times New Roman"/>
                <a:sym typeface="Times New Roman"/>
              </a:rPr>
              <a:t>   This should return no output if everything has been deleted.</a:t>
            </a:r>
            <a:endParaRPr sz="1000">
              <a:latin typeface="Times New Roman"/>
              <a:ea typeface="Times New Roman"/>
              <a:cs typeface="Times New Roman"/>
              <a:sym typeface="Times New Roman"/>
            </a:endParaRPr>
          </a:p>
          <a:p>
            <a:pPr marL="0" lvl="0" indent="0" algn="l" rtl="0">
              <a:spcBef>
                <a:spcPts val="1200"/>
              </a:spcBef>
              <a:spcAft>
                <a:spcPts val="1200"/>
              </a:spcAft>
              <a:buNone/>
            </a:pPr>
            <a:endParaRPr sz="10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9"/>
          <p:cNvSpPr txBox="1">
            <a:spLocks noGrp="1"/>
          </p:cNvSpPr>
          <p:nvPr>
            <p:ph type="title"/>
          </p:nvPr>
        </p:nvSpPr>
        <p:spPr>
          <a:xfrm>
            <a:off x="875400" y="213675"/>
            <a:ext cx="7393200" cy="57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CACACA"/>
                </a:solidFill>
                <a:latin typeface="Times New Roman"/>
                <a:ea typeface="Times New Roman"/>
                <a:cs typeface="Times New Roman"/>
                <a:sym typeface="Times New Roman"/>
              </a:rPr>
              <a:t>Working with a Local Repository</a:t>
            </a:r>
            <a:endParaRPr b="1">
              <a:latin typeface="Times New Roman"/>
              <a:ea typeface="Times New Roman"/>
              <a:cs typeface="Times New Roman"/>
              <a:sym typeface="Times New Roman"/>
            </a:endParaRPr>
          </a:p>
          <a:p>
            <a:pPr marL="0" lvl="0" indent="0" algn="ctr" rtl="0">
              <a:spcBef>
                <a:spcPts val="0"/>
              </a:spcBef>
              <a:spcAft>
                <a:spcPts val="0"/>
              </a:spcAft>
              <a:buNone/>
            </a:pPr>
            <a:endParaRPr>
              <a:solidFill>
                <a:srgbClr val="CACACA"/>
              </a:solidFill>
              <a:latin typeface="Times New Roman"/>
              <a:ea typeface="Times New Roman"/>
              <a:cs typeface="Times New Roman"/>
              <a:sym typeface="Times New Roman"/>
            </a:endParaRPr>
          </a:p>
        </p:txBody>
      </p:sp>
      <p:sp>
        <p:nvSpPr>
          <p:cNvPr id="301" name="Google Shape;301;p29"/>
          <p:cNvSpPr txBox="1">
            <a:spLocks noGrp="1"/>
          </p:cNvSpPr>
          <p:nvPr>
            <p:ph type="body" idx="1"/>
          </p:nvPr>
        </p:nvSpPr>
        <p:spPr>
          <a:xfrm>
            <a:off x="1019425" y="792075"/>
            <a:ext cx="7519800" cy="4080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200" b="1">
                <a:latin typeface="Times New Roman"/>
                <a:ea typeface="Times New Roman"/>
                <a:cs typeface="Times New Roman"/>
                <a:sym typeface="Times New Roman"/>
              </a:rPr>
              <a:t>git init </a:t>
            </a:r>
            <a:endParaRPr sz="1200" b="1">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This should create a .git folder, if it’s not there set your your view hidden folders command</a:t>
            </a:r>
            <a:endParaRPr sz="1200" b="1">
              <a:latin typeface="Times New Roman"/>
              <a:ea typeface="Times New Roman"/>
              <a:cs typeface="Times New Roman"/>
              <a:sym typeface="Times New Roman"/>
            </a:endParaRPr>
          </a:p>
          <a:p>
            <a:pPr marL="0" lvl="0" indent="0" algn="l" rtl="0">
              <a:spcBef>
                <a:spcPts val="1200"/>
              </a:spcBef>
              <a:spcAft>
                <a:spcPts val="1200"/>
              </a:spcAft>
              <a:buNone/>
            </a:pPr>
            <a:endParaRPr sz="1200">
              <a:latin typeface="Times New Roman"/>
              <a:ea typeface="Times New Roman"/>
              <a:cs typeface="Times New Roman"/>
              <a:sym typeface="Times New Roman"/>
            </a:endParaRPr>
          </a:p>
        </p:txBody>
      </p:sp>
      <p:pic>
        <p:nvPicPr>
          <p:cNvPr id="302" name="Google Shape;302;p29"/>
          <p:cNvPicPr preferRelativeResize="0"/>
          <p:nvPr/>
        </p:nvPicPr>
        <p:blipFill>
          <a:blip r:embed="rId3">
            <a:alphaModFix/>
          </a:blip>
          <a:stretch>
            <a:fillRect/>
          </a:stretch>
        </p:blipFill>
        <p:spPr>
          <a:xfrm>
            <a:off x="1334100" y="1933350"/>
            <a:ext cx="5721951" cy="23763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0"/>
          <p:cNvSpPr txBox="1">
            <a:spLocks noGrp="1"/>
          </p:cNvSpPr>
          <p:nvPr>
            <p:ph type="title"/>
          </p:nvPr>
        </p:nvSpPr>
        <p:spPr>
          <a:xfrm>
            <a:off x="875400" y="72975"/>
            <a:ext cx="7393200" cy="39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800">
                <a:solidFill>
                  <a:srgbClr val="CACACA"/>
                </a:solidFill>
                <a:latin typeface="Times New Roman"/>
                <a:ea typeface="Times New Roman"/>
                <a:cs typeface="Times New Roman"/>
                <a:sym typeface="Times New Roman"/>
              </a:rPr>
              <a:t>Git Workflow</a:t>
            </a:r>
            <a:endParaRPr sz="1800" b="1">
              <a:latin typeface="Times New Roman"/>
              <a:ea typeface="Times New Roman"/>
              <a:cs typeface="Times New Roman"/>
              <a:sym typeface="Times New Roman"/>
            </a:endParaRPr>
          </a:p>
          <a:p>
            <a:pPr marL="0" lvl="0" indent="0" algn="ctr" rtl="0">
              <a:spcBef>
                <a:spcPts val="0"/>
              </a:spcBef>
              <a:spcAft>
                <a:spcPts val="0"/>
              </a:spcAft>
              <a:buNone/>
            </a:pPr>
            <a:endParaRPr sz="1800">
              <a:solidFill>
                <a:srgbClr val="CACACA"/>
              </a:solidFill>
              <a:latin typeface="Times New Roman"/>
              <a:ea typeface="Times New Roman"/>
              <a:cs typeface="Times New Roman"/>
              <a:sym typeface="Times New Roman"/>
            </a:endParaRPr>
          </a:p>
        </p:txBody>
      </p:sp>
      <p:sp>
        <p:nvSpPr>
          <p:cNvPr id="308" name="Google Shape;308;p30"/>
          <p:cNvSpPr txBox="1">
            <a:spLocks noGrp="1"/>
          </p:cNvSpPr>
          <p:nvPr>
            <p:ph type="body" idx="1"/>
          </p:nvPr>
        </p:nvSpPr>
        <p:spPr>
          <a:xfrm>
            <a:off x="1019425" y="463875"/>
            <a:ext cx="7519800" cy="45963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000" b="1">
                <a:latin typeface="Times New Roman"/>
                <a:ea typeface="Times New Roman"/>
                <a:cs typeface="Times New Roman"/>
                <a:sym typeface="Times New Roman"/>
              </a:rPr>
              <a:t>git add &lt;file name&gt;</a:t>
            </a:r>
            <a:endParaRPr sz="1000" b="1">
              <a:latin typeface="Times New Roman"/>
              <a:ea typeface="Times New Roman"/>
              <a:cs typeface="Times New Roman"/>
              <a:sym typeface="Times New Roman"/>
            </a:endParaRPr>
          </a:p>
          <a:p>
            <a:pPr marL="0" lvl="0" indent="0" algn="l" rtl="0">
              <a:spcBef>
                <a:spcPts val="1200"/>
              </a:spcBef>
              <a:spcAft>
                <a:spcPts val="0"/>
              </a:spcAft>
              <a:buNone/>
            </a:pPr>
            <a:r>
              <a:rPr lang="en-GB" sz="1000" b="1">
                <a:latin typeface="Times New Roman"/>
                <a:ea typeface="Times New Roman"/>
                <a:cs typeface="Times New Roman"/>
                <a:sym typeface="Times New Roman"/>
              </a:rPr>
              <a:t>git add &lt;file name&gt; (or git add .)</a:t>
            </a:r>
            <a:endParaRPr sz="1000" b="1">
              <a:latin typeface="Times New Roman"/>
              <a:ea typeface="Times New Roman"/>
              <a:cs typeface="Times New Roman"/>
              <a:sym typeface="Times New Roman"/>
            </a:endParaRPr>
          </a:p>
          <a:p>
            <a:pPr marL="0" lvl="0" indent="0" algn="l" rtl="0">
              <a:spcBef>
                <a:spcPts val="1200"/>
              </a:spcBef>
              <a:spcAft>
                <a:spcPts val="0"/>
              </a:spcAft>
              <a:buNone/>
            </a:pPr>
            <a:r>
              <a:rPr lang="en-GB" sz="1000" b="1">
                <a:latin typeface="Times New Roman"/>
                <a:ea typeface="Times New Roman"/>
                <a:cs typeface="Times New Roman"/>
                <a:sym typeface="Times New Roman"/>
              </a:rPr>
              <a:t>git status (Shows tracked and untracked files)</a:t>
            </a:r>
            <a:endParaRPr sz="1000" b="1">
              <a:latin typeface="Times New Roman"/>
              <a:ea typeface="Times New Roman"/>
              <a:cs typeface="Times New Roman"/>
              <a:sym typeface="Times New Roman"/>
            </a:endParaRPr>
          </a:p>
          <a:p>
            <a:pPr marL="0" lvl="0" indent="0" algn="l" rtl="0">
              <a:spcBef>
                <a:spcPts val="1200"/>
              </a:spcBef>
              <a:spcAft>
                <a:spcPts val="0"/>
              </a:spcAft>
              <a:buNone/>
            </a:pPr>
            <a:r>
              <a:rPr lang="en-GB" sz="1000" b="1">
                <a:latin typeface="Times New Roman"/>
                <a:ea typeface="Times New Roman"/>
                <a:cs typeface="Times New Roman"/>
                <a:sym typeface="Times New Roman"/>
              </a:rPr>
              <a:t>git commit -m “Descriptive text for your commit” (This generates a 14 character hash id unique to your commit)</a:t>
            </a:r>
            <a:endParaRPr sz="1000" b="1">
              <a:latin typeface="Times New Roman"/>
              <a:ea typeface="Times New Roman"/>
              <a:cs typeface="Times New Roman"/>
              <a:sym typeface="Times New Roman"/>
            </a:endParaRPr>
          </a:p>
          <a:p>
            <a:pPr marL="0" lvl="0" indent="0" algn="l" rtl="0">
              <a:spcBef>
                <a:spcPts val="1200"/>
              </a:spcBef>
              <a:spcAft>
                <a:spcPts val="1200"/>
              </a:spcAft>
              <a:buNone/>
            </a:pPr>
            <a:r>
              <a:rPr lang="en-GB" sz="1000" b="1">
                <a:latin typeface="Times New Roman"/>
                <a:ea typeface="Times New Roman"/>
                <a:cs typeface="Times New Roman"/>
                <a:sym typeface="Times New Roman"/>
              </a:rPr>
              <a:t>git log (This gives you the history of all commits )</a:t>
            </a:r>
            <a:endParaRPr sz="1000">
              <a:latin typeface="Times New Roman"/>
              <a:ea typeface="Times New Roman"/>
              <a:cs typeface="Times New Roman"/>
              <a:sym typeface="Times New Roman"/>
            </a:endParaRPr>
          </a:p>
        </p:txBody>
      </p:sp>
      <p:pic>
        <p:nvPicPr>
          <p:cNvPr id="309" name="Google Shape;309;p30"/>
          <p:cNvPicPr preferRelativeResize="0"/>
          <p:nvPr/>
        </p:nvPicPr>
        <p:blipFill>
          <a:blip r:embed="rId3">
            <a:alphaModFix/>
          </a:blip>
          <a:stretch>
            <a:fillRect/>
          </a:stretch>
        </p:blipFill>
        <p:spPr>
          <a:xfrm>
            <a:off x="1621500" y="2261675"/>
            <a:ext cx="6528900" cy="2639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1"/>
          <p:cNvSpPr txBox="1">
            <a:spLocks noGrp="1"/>
          </p:cNvSpPr>
          <p:nvPr>
            <p:ph type="title"/>
          </p:nvPr>
        </p:nvSpPr>
        <p:spPr>
          <a:xfrm>
            <a:off x="875400" y="213675"/>
            <a:ext cx="7393200" cy="57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CACACA"/>
                </a:solidFill>
                <a:latin typeface="Times New Roman"/>
                <a:ea typeface="Times New Roman"/>
                <a:cs typeface="Times New Roman"/>
                <a:sym typeface="Times New Roman"/>
              </a:rPr>
              <a:t>Working with remote repository</a:t>
            </a:r>
            <a:endParaRPr>
              <a:solidFill>
                <a:srgbClr val="CACACA"/>
              </a:solidFill>
              <a:latin typeface="Times New Roman"/>
              <a:ea typeface="Times New Roman"/>
              <a:cs typeface="Times New Roman"/>
              <a:sym typeface="Times New Roman"/>
            </a:endParaRPr>
          </a:p>
        </p:txBody>
      </p:sp>
      <p:sp>
        <p:nvSpPr>
          <p:cNvPr id="315" name="Google Shape;315;p31"/>
          <p:cNvSpPr txBox="1">
            <a:spLocks noGrp="1"/>
          </p:cNvSpPr>
          <p:nvPr>
            <p:ph type="body" idx="1"/>
          </p:nvPr>
        </p:nvSpPr>
        <p:spPr>
          <a:xfrm>
            <a:off x="1019425" y="792075"/>
            <a:ext cx="7519800" cy="42681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200">
                <a:latin typeface="Times New Roman"/>
                <a:ea typeface="Times New Roman"/>
                <a:cs typeface="Times New Roman"/>
                <a:sym typeface="Times New Roman"/>
              </a:rPr>
              <a:t>Git and GitHub connection using Personal Access Token (PAT)</a:t>
            </a:r>
            <a:endParaRPr sz="1200">
              <a:latin typeface="Times New Roman"/>
              <a:ea typeface="Times New Roman"/>
              <a:cs typeface="Times New Roman"/>
              <a:sym typeface="Times New Roman"/>
            </a:endParaRPr>
          </a:p>
          <a:p>
            <a:pPr marL="0" lvl="0" indent="0" algn="l" rtl="0">
              <a:spcBef>
                <a:spcPts val="1200"/>
              </a:spcBef>
              <a:spcAft>
                <a:spcPts val="0"/>
              </a:spcAft>
              <a:buNone/>
            </a:pP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Go to GitHub and generate a personal acces token from Developer setting (Save it )</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git remote add origin &lt;repository address&gt;</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git remote -v</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git push -u origin main (When error appears after this)</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Remove your existing password from the credential service for windows</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Open your keychain access (Delete git passwords if there are any)</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git push -u origin main (Again)</a:t>
            </a:r>
            <a:endParaRPr sz="1200">
              <a:latin typeface="Times New Roman"/>
              <a:ea typeface="Times New Roman"/>
              <a:cs typeface="Times New Roman"/>
              <a:sym typeface="Times New Roman"/>
            </a:endParaRPr>
          </a:p>
          <a:p>
            <a:pPr marL="0" lvl="0" indent="0" algn="l" rtl="0">
              <a:spcBef>
                <a:spcPts val="1200"/>
              </a:spcBef>
              <a:spcAft>
                <a:spcPts val="1200"/>
              </a:spcAft>
              <a:buNone/>
            </a:pPr>
            <a:r>
              <a:rPr lang="en-GB" sz="1200">
                <a:latin typeface="Times New Roman"/>
                <a:ea typeface="Times New Roman"/>
                <a:cs typeface="Times New Roman"/>
                <a:sym typeface="Times New Roman"/>
              </a:rPr>
              <a:t>it will ask you for user name and passward (Personal access token)</a:t>
            </a:r>
            <a:endParaRPr sz="120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943225" y="213675"/>
            <a:ext cx="7393200" cy="57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000">
                <a:solidFill>
                  <a:srgbClr val="CACACA"/>
                </a:solidFill>
                <a:latin typeface="Times New Roman"/>
                <a:ea typeface="Times New Roman"/>
                <a:cs typeface="Times New Roman"/>
                <a:sym typeface="Times New Roman"/>
              </a:rPr>
              <a:t>Basic Git Commands</a:t>
            </a:r>
            <a:endParaRPr sz="2000" b="1">
              <a:latin typeface="Times New Roman"/>
              <a:ea typeface="Times New Roman"/>
              <a:cs typeface="Times New Roman"/>
              <a:sym typeface="Times New Roman"/>
            </a:endParaRPr>
          </a:p>
          <a:p>
            <a:pPr marL="0" lvl="0" indent="0" algn="ctr" rtl="0">
              <a:spcBef>
                <a:spcPts val="0"/>
              </a:spcBef>
              <a:spcAft>
                <a:spcPts val="0"/>
              </a:spcAft>
              <a:buNone/>
            </a:pPr>
            <a:endParaRPr sz="2000">
              <a:solidFill>
                <a:srgbClr val="CACACA"/>
              </a:solidFill>
              <a:latin typeface="Times New Roman"/>
              <a:ea typeface="Times New Roman"/>
              <a:cs typeface="Times New Roman"/>
              <a:sym typeface="Times New Roman"/>
            </a:endParaRPr>
          </a:p>
        </p:txBody>
      </p:sp>
      <p:sp>
        <p:nvSpPr>
          <p:cNvPr id="321" name="Google Shape;321;p32"/>
          <p:cNvSpPr txBox="1">
            <a:spLocks noGrp="1"/>
          </p:cNvSpPr>
          <p:nvPr>
            <p:ph type="body" idx="1"/>
          </p:nvPr>
        </p:nvSpPr>
        <p:spPr>
          <a:xfrm>
            <a:off x="1019425" y="792075"/>
            <a:ext cx="7519800" cy="4080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endParaRPr sz="1200" b="1">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git –version</a:t>
            </a:r>
            <a:endParaRPr sz="1200" b="1">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git init</a:t>
            </a:r>
            <a:endParaRPr sz="1200" b="1">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git add &lt;file name&gt;</a:t>
            </a:r>
            <a:endParaRPr sz="1200" b="1">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git add  .</a:t>
            </a:r>
            <a:endParaRPr sz="1200" b="1">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git commint -m “Commit text”</a:t>
            </a:r>
            <a:endParaRPr sz="1200" b="1">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git remote add origin &lt;git address&gt;</a:t>
            </a:r>
            <a:endParaRPr sz="1200" b="1">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git push -u origin main</a:t>
            </a:r>
            <a:endParaRPr sz="1200" b="1">
              <a:latin typeface="Times New Roman"/>
              <a:ea typeface="Times New Roman"/>
              <a:cs typeface="Times New Roman"/>
              <a:sym typeface="Times New Roman"/>
            </a:endParaRPr>
          </a:p>
          <a:p>
            <a:pPr marL="0" lvl="0" indent="0" algn="l" rtl="0">
              <a:spcBef>
                <a:spcPts val="1200"/>
              </a:spcBef>
              <a:spcAft>
                <a:spcPts val="1200"/>
              </a:spcAft>
              <a:buNone/>
            </a:pPr>
            <a:r>
              <a:rPr lang="en-GB" sz="1200" b="1">
                <a:latin typeface="Times New Roman"/>
                <a:ea typeface="Times New Roman"/>
                <a:cs typeface="Times New Roman"/>
                <a:sym typeface="Times New Roman"/>
              </a:rPr>
              <a:t>git push -u origin master (If your branch name is master you use)</a:t>
            </a:r>
            <a:endParaRPr sz="1200" b="1">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3"/>
          <p:cNvSpPr txBox="1">
            <a:spLocks noGrp="1"/>
          </p:cNvSpPr>
          <p:nvPr>
            <p:ph type="title"/>
          </p:nvPr>
        </p:nvSpPr>
        <p:spPr>
          <a:xfrm>
            <a:off x="943225" y="213675"/>
            <a:ext cx="7393200" cy="57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000">
                <a:solidFill>
                  <a:srgbClr val="CACACA"/>
                </a:solidFill>
                <a:latin typeface="Times New Roman"/>
                <a:ea typeface="Times New Roman"/>
                <a:cs typeface="Times New Roman"/>
                <a:sym typeface="Times New Roman"/>
              </a:rPr>
              <a:t>Basic Git Commands (Cloning updating &amp; Pushing)</a:t>
            </a:r>
            <a:endParaRPr sz="2000" b="1">
              <a:latin typeface="Times New Roman"/>
              <a:ea typeface="Times New Roman"/>
              <a:cs typeface="Times New Roman"/>
              <a:sym typeface="Times New Roman"/>
            </a:endParaRPr>
          </a:p>
          <a:p>
            <a:pPr marL="0" lvl="0" indent="0" algn="ctr" rtl="0">
              <a:spcBef>
                <a:spcPts val="0"/>
              </a:spcBef>
              <a:spcAft>
                <a:spcPts val="0"/>
              </a:spcAft>
              <a:buNone/>
            </a:pPr>
            <a:endParaRPr sz="2000">
              <a:solidFill>
                <a:srgbClr val="CACACA"/>
              </a:solidFill>
              <a:latin typeface="Times New Roman"/>
              <a:ea typeface="Times New Roman"/>
              <a:cs typeface="Times New Roman"/>
              <a:sym typeface="Times New Roman"/>
            </a:endParaRPr>
          </a:p>
        </p:txBody>
      </p:sp>
      <p:sp>
        <p:nvSpPr>
          <p:cNvPr id="327" name="Google Shape;327;p33"/>
          <p:cNvSpPr txBox="1">
            <a:spLocks noGrp="1"/>
          </p:cNvSpPr>
          <p:nvPr>
            <p:ph type="body" idx="1"/>
          </p:nvPr>
        </p:nvSpPr>
        <p:spPr>
          <a:xfrm>
            <a:off x="1019425" y="792075"/>
            <a:ext cx="7519800" cy="4080600"/>
          </a:xfrm>
          <a:prstGeom prst="rect">
            <a:avLst/>
          </a:prstGeom>
        </p:spPr>
        <p:txBody>
          <a:bodyPr spcFirstLastPara="1" wrap="square" lIns="91425" tIns="91425" rIns="91425" bIns="91425" anchor="t" anchorCtr="0">
            <a:noAutofit/>
          </a:bodyPr>
          <a:lstStyle/>
          <a:p>
            <a:pPr marL="457200" lvl="0" indent="-292100" algn="l" rtl="0">
              <a:spcBef>
                <a:spcPts val="1200"/>
              </a:spcBef>
              <a:spcAft>
                <a:spcPts val="0"/>
              </a:spcAft>
              <a:buSzPts val="1000"/>
              <a:buFont typeface="Times New Roman"/>
              <a:buAutoNum type="arabicPeriod"/>
            </a:pPr>
            <a:r>
              <a:rPr lang="en-GB" sz="1000" b="1">
                <a:latin typeface="Times New Roman"/>
                <a:ea typeface="Times New Roman"/>
                <a:cs typeface="Times New Roman"/>
                <a:sym typeface="Times New Roman"/>
              </a:rPr>
              <a:t>Clone the repository</a:t>
            </a:r>
            <a:endParaRPr sz="1000" b="1">
              <a:latin typeface="Times New Roman"/>
              <a:ea typeface="Times New Roman"/>
              <a:cs typeface="Times New Roman"/>
              <a:sym typeface="Times New Roman"/>
            </a:endParaRPr>
          </a:p>
          <a:p>
            <a:pPr marL="0" lvl="0" indent="0" algn="l" rtl="0">
              <a:spcBef>
                <a:spcPts val="1200"/>
              </a:spcBef>
              <a:spcAft>
                <a:spcPts val="0"/>
              </a:spcAft>
              <a:buNone/>
            </a:pPr>
            <a:r>
              <a:rPr lang="en-GB" sz="1000" b="1">
                <a:latin typeface="Times New Roman"/>
                <a:ea typeface="Times New Roman"/>
                <a:cs typeface="Times New Roman"/>
                <a:sym typeface="Times New Roman"/>
              </a:rPr>
              <a:t>git clone &lt;repository address&gt;</a:t>
            </a:r>
            <a:endParaRPr sz="1000" b="1">
              <a:latin typeface="Times New Roman"/>
              <a:ea typeface="Times New Roman"/>
              <a:cs typeface="Times New Roman"/>
              <a:sym typeface="Times New Roman"/>
            </a:endParaRPr>
          </a:p>
          <a:p>
            <a:pPr marL="457200" lvl="0" indent="-292100" algn="l" rtl="0">
              <a:spcBef>
                <a:spcPts val="1200"/>
              </a:spcBef>
              <a:spcAft>
                <a:spcPts val="0"/>
              </a:spcAft>
              <a:buSzPts val="1000"/>
              <a:buFont typeface="Times New Roman"/>
              <a:buAutoNum type="arabicPeriod"/>
            </a:pPr>
            <a:r>
              <a:rPr lang="en-GB" sz="1000" b="1">
                <a:latin typeface="Times New Roman"/>
                <a:ea typeface="Times New Roman"/>
                <a:cs typeface="Times New Roman"/>
                <a:sym typeface="Times New Roman"/>
              </a:rPr>
              <a:t>Change directory into the cloned repository folder</a:t>
            </a:r>
            <a:endParaRPr sz="1000" b="1">
              <a:latin typeface="Times New Roman"/>
              <a:ea typeface="Times New Roman"/>
              <a:cs typeface="Times New Roman"/>
              <a:sym typeface="Times New Roman"/>
            </a:endParaRPr>
          </a:p>
          <a:p>
            <a:pPr marL="0" lvl="0" indent="0" algn="l" rtl="0">
              <a:spcBef>
                <a:spcPts val="1200"/>
              </a:spcBef>
              <a:spcAft>
                <a:spcPts val="0"/>
              </a:spcAft>
              <a:buNone/>
            </a:pPr>
            <a:r>
              <a:rPr lang="en-GB" sz="1000" b="1">
                <a:latin typeface="Times New Roman"/>
                <a:ea typeface="Times New Roman"/>
                <a:cs typeface="Times New Roman"/>
                <a:sym typeface="Times New Roman"/>
              </a:rPr>
              <a:t>cd &lt;name of the folder cloned&gt; </a:t>
            </a:r>
            <a:endParaRPr sz="1000" b="1">
              <a:latin typeface="Times New Roman"/>
              <a:ea typeface="Times New Roman"/>
              <a:cs typeface="Times New Roman"/>
              <a:sym typeface="Times New Roman"/>
            </a:endParaRPr>
          </a:p>
          <a:p>
            <a:pPr marL="457200" lvl="0" indent="-292100" algn="l" rtl="0">
              <a:spcBef>
                <a:spcPts val="1200"/>
              </a:spcBef>
              <a:spcAft>
                <a:spcPts val="0"/>
              </a:spcAft>
              <a:buSzPts val="1000"/>
              <a:buFont typeface="Times New Roman"/>
              <a:buAutoNum type="arabicPeriod"/>
            </a:pPr>
            <a:r>
              <a:rPr lang="en-GB" sz="1000" b="1">
                <a:latin typeface="Times New Roman"/>
                <a:ea typeface="Times New Roman"/>
                <a:cs typeface="Times New Roman"/>
                <a:sym typeface="Times New Roman"/>
              </a:rPr>
              <a:t>Create a new branch (Best practice)</a:t>
            </a:r>
            <a:endParaRPr sz="1000" b="1">
              <a:latin typeface="Times New Roman"/>
              <a:ea typeface="Times New Roman"/>
              <a:cs typeface="Times New Roman"/>
              <a:sym typeface="Times New Roman"/>
            </a:endParaRPr>
          </a:p>
          <a:p>
            <a:pPr marL="0" lvl="0" indent="0" algn="l" rtl="0">
              <a:spcBef>
                <a:spcPts val="1200"/>
              </a:spcBef>
              <a:spcAft>
                <a:spcPts val="0"/>
              </a:spcAft>
              <a:buNone/>
            </a:pPr>
            <a:r>
              <a:rPr lang="en-GB" sz="1000" b="1">
                <a:latin typeface="Times New Roman"/>
                <a:ea typeface="Times New Roman"/>
                <a:cs typeface="Times New Roman"/>
                <a:sym typeface="Times New Roman"/>
              </a:rPr>
              <a:t>git checkout -b &lt;new branch name&gt;</a:t>
            </a:r>
            <a:endParaRPr sz="1000" b="1">
              <a:latin typeface="Times New Roman"/>
              <a:ea typeface="Times New Roman"/>
              <a:cs typeface="Times New Roman"/>
              <a:sym typeface="Times New Roman"/>
            </a:endParaRPr>
          </a:p>
          <a:p>
            <a:pPr marL="457200" lvl="0" indent="-292100" algn="l" rtl="0">
              <a:spcBef>
                <a:spcPts val="1200"/>
              </a:spcBef>
              <a:spcAft>
                <a:spcPts val="0"/>
              </a:spcAft>
              <a:buSzPts val="1000"/>
              <a:buFont typeface="Times New Roman"/>
              <a:buAutoNum type="arabicPeriod"/>
            </a:pPr>
            <a:r>
              <a:rPr lang="en-GB" sz="1000" b="1">
                <a:latin typeface="Times New Roman"/>
                <a:ea typeface="Times New Roman"/>
                <a:cs typeface="Times New Roman"/>
                <a:sym typeface="Times New Roman"/>
              </a:rPr>
              <a:t>Make Changes to Your Files</a:t>
            </a:r>
            <a:endParaRPr sz="1000" b="1">
              <a:latin typeface="Times New Roman"/>
              <a:ea typeface="Times New Roman"/>
              <a:cs typeface="Times New Roman"/>
              <a:sym typeface="Times New Roman"/>
            </a:endParaRPr>
          </a:p>
          <a:p>
            <a:pPr marL="457200" lvl="0" indent="-292100" algn="l" rtl="0">
              <a:spcBef>
                <a:spcPts val="0"/>
              </a:spcBef>
              <a:spcAft>
                <a:spcPts val="0"/>
              </a:spcAft>
              <a:buSzPts val="1000"/>
              <a:buFont typeface="Times New Roman"/>
              <a:buAutoNum type="arabicPeriod"/>
            </a:pPr>
            <a:r>
              <a:rPr lang="en-GB" sz="1000" b="1">
                <a:latin typeface="Times New Roman"/>
                <a:ea typeface="Times New Roman"/>
                <a:cs typeface="Times New Roman"/>
                <a:sym typeface="Times New Roman"/>
              </a:rPr>
              <a:t>Stage the changes</a:t>
            </a:r>
            <a:endParaRPr sz="1000" b="1">
              <a:latin typeface="Times New Roman"/>
              <a:ea typeface="Times New Roman"/>
              <a:cs typeface="Times New Roman"/>
              <a:sym typeface="Times New Roman"/>
            </a:endParaRPr>
          </a:p>
          <a:p>
            <a:pPr marL="0" lvl="0" indent="0" algn="l" rtl="0">
              <a:spcBef>
                <a:spcPts val="1200"/>
              </a:spcBef>
              <a:spcAft>
                <a:spcPts val="0"/>
              </a:spcAft>
              <a:buNone/>
            </a:pPr>
            <a:r>
              <a:rPr lang="en-GB" sz="1000" b="1">
                <a:latin typeface="Times New Roman"/>
                <a:ea typeface="Times New Roman"/>
                <a:cs typeface="Times New Roman"/>
                <a:sym typeface="Times New Roman"/>
              </a:rPr>
              <a:t>git add .</a:t>
            </a:r>
            <a:endParaRPr sz="1000" b="1">
              <a:latin typeface="Times New Roman"/>
              <a:ea typeface="Times New Roman"/>
              <a:cs typeface="Times New Roman"/>
              <a:sym typeface="Times New Roman"/>
            </a:endParaRPr>
          </a:p>
          <a:p>
            <a:pPr marL="457200" lvl="0" indent="-292100" algn="l" rtl="0">
              <a:spcBef>
                <a:spcPts val="1200"/>
              </a:spcBef>
              <a:spcAft>
                <a:spcPts val="0"/>
              </a:spcAft>
              <a:buSzPts val="1000"/>
              <a:buFont typeface="Times New Roman"/>
              <a:buAutoNum type="arabicPeriod"/>
            </a:pPr>
            <a:r>
              <a:rPr lang="en-GB" sz="1000">
                <a:latin typeface="Times New Roman"/>
                <a:ea typeface="Times New Roman"/>
                <a:cs typeface="Times New Roman"/>
                <a:sym typeface="Times New Roman"/>
              </a:rPr>
              <a:t> </a:t>
            </a:r>
            <a:r>
              <a:rPr lang="en-GB" sz="1000" b="1">
                <a:latin typeface="Times New Roman"/>
                <a:ea typeface="Times New Roman"/>
                <a:cs typeface="Times New Roman"/>
                <a:sym typeface="Times New Roman"/>
              </a:rPr>
              <a:t>Commit the Changes</a:t>
            </a:r>
            <a:endParaRPr sz="1000" b="1">
              <a:latin typeface="Times New Roman"/>
              <a:ea typeface="Times New Roman"/>
              <a:cs typeface="Times New Roman"/>
              <a:sym typeface="Times New Roman"/>
            </a:endParaRPr>
          </a:p>
          <a:p>
            <a:pPr marL="0" lvl="0" indent="0" algn="l" rtl="0">
              <a:spcBef>
                <a:spcPts val="1200"/>
              </a:spcBef>
              <a:spcAft>
                <a:spcPts val="0"/>
              </a:spcAft>
              <a:buNone/>
            </a:pPr>
            <a:r>
              <a:rPr lang="en-GB" sz="1000" b="1">
                <a:latin typeface="Times New Roman"/>
                <a:ea typeface="Times New Roman"/>
                <a:cs typeface="Times New Roman"/>
                <a:sym typeface="Times New Roman"/>
              </a:rPr>
              <a:t>git push origin &lt;new branch name&gt;</a:t>
            </a:r>
            <a:endParaRPr sz="1000" b="1">
              <a:latin typeface="Times New Roman"/>
              <a:ea typeface="Times New Roman"/>
              <a:cs typeface="Times New Roman"/>
              <a:sym typeface="Times New Roman"/>
            </a:endParaRPr>
          </a:p>
          <a:p>
            <a:pPr marL="0" lvl="0" indent="0" algn="l" rtl="0">
              <a:spcBef>
                <a:spcPts val="1200"/>
              </a:spcBef>
              <a:spcAft>
                <a:spcPts val="1200"/>
              </a:spcAft>
              <a:buNone/>
            </a:pPr>
            <a:r>
              <a:rPr lang="en-GB" sz="1000" b="1">
                <a:latin typeface="Times New Roman"/>
                <a:ea typeface="Times New Roman"/>
                <a:cs typeface="Times New Roman"/>
                <a:sym typeface="Times New Roman"/>
              </a:rPr>
              <a:t>git push origin main</a:t>
            </a:r>
            <a:endParaRPr sz="1000" b="1">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4"/>
          <p:cNvSpPr txBox="1">
            <a:spLocks noGrp="1"/>
          </p:cNvSpPr>
          <p:nvPr>
            <p:ph type="title" idx="2"/>
          </p:nvPr>
        </p:nvSpPr>
        <p:spPr>
          <a:xfrm>
            <a:off x="1297500" y="459500"/>
            <a:ext cx="6352500" cy="75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200">
                <a:latin typeface="Times New Roman"/>
                <a:ea typeface="Times New Roman"/>
                <a:cs typeface="Times New Roman"/>
                <a:sym typeface="Times New Roman"/>
              </a:rPr>
              <a:t>END</a:t>
            </a:r>
            <a:endParaRPr sz="3200">
              <a:latin typeface="Times New Roman"/>
              <a:ea typeface="Times New Roman"/>
              <a:cs typeface="Times New Roman"/>
              <a:sym typeface="Times New Roman"/>
            </a:endParaRPr>
          </a:p>
        </p:txBody>
      </p:sp>
      <p:sp>
        <p:nvSpPr>
          <p:cNvPr id="333" name="Google Shape;333;p34"/>
          <p:cNvSpPr txBox="1">
            <a:spLocks noGrp="1"/>
          </p:cNvSpPr>
          <p:nvPr>
            <p:ph type="title"/>
          </p:nvPr>
        </p:nvSpPr>
        <p:spPr>
          <a:xfrm>
            <a:off x="1153050" y="1755525"/>
            <a:ext cx="6837900" cy="1470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t>Here is the link to Version Control with Git O’Reilly:</a:t>
            </a:r>
            <a:endParaRPr/>
          </a:p>
          <a:p>
            <a:pPr marL="0" lvl="0" indent="0" algn="l" rtl="0">
              <a:lnSpc>
                <a:spcPct val="115000"/>
              </a:lnSpc>
              <a:spcBef>
                <a:spcPts val="1600"/>
              </a:spcBef>
              <a:spcAft>
                <a:spcPts val="0"/>
              </a:spcAft>
              <a:buNone/>
            </a:pPr>
            <a:r>
              <a:rPr lang="en-GB" u="sng">
                <a:solidFill>
                  <a:schemeClr val="hlink"/>
                </a:solidFill>
                <a:hlinkClick r:id="rId3"/>
              </a:rPr>
              <a:t>https://github.com/Babunashvili/Books-To-Read-Before-You-Die/blob/master/Ebooks/OReilly-Version-Control-with-GIT.pdf</a:t>
            </a:r>
            <a:endParaRPr/>
          </a:p>
          <a:p>
            <a:pPr marL="0" lvl="0" indent="0" algn="l" rtl="0">
              <a:lnSpc>
                <a:spcPct val="115000"/>
              </a:lnSpc>
              <a:spcBef>
                <a:spcPts val="160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052550" y="366550"/>
            <a:ext cx="7038900" cy="48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 of Content</a:t>
            </a:r>
            <a:endParaRPr/>
          </a:p>
        </p:txBody>
      </p:sp>
      <p:sp>
        <p:nvSpPr>
          <p:cNvPr id="235" name="Google Shape;235;p18"/>
          <p:cNvSpPr txBox="1"/>
          <p:nvPr/>
        </p:nvSpPr>
        <p:spPr>
          <a:xfrm>
            <a:off x="772950" y="1078650"/>
            <a:ext cx="7598100" cy="373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800">
                <a:solidFill>
                  <a:srgbClr val="CACACA"/>
                </a:solidFill>
                <a:latin typeface="Times New Roman"/>
                <a:ea typeface="Times New Roman"/>
                <a:cs typeface="Times New Roman"/>
                <a:sym typeface="Times New Roman"/>
              </a:rPr>
              <a:t>Introduction to Version Control with Git and GitHub</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CACACA"/>
                </a:solidFill>
                <a:latin typeface="Times New Roman"/>
                <a:ea typeface="Times New Roman"/>
                <a:cs typeface="Times New Roman"/>
                <a:sym typeface="Times New Roman"/>
              </a:rPr>
              <a:t>1.Overview </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CACACA"/>
                </a:solidFill>
                <a:latin typeface="Times New Roman"/>
                <a:ea typeface="Times New Roman"/>
                <a:cs typeface="Times New Roman"/>
                <a:sym typeface="Times New Roman"/>
              </a:rPr>
              <a:t>2.Version Control (What and Why)</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CACACA"/>
                </a:solidFill>
                <a:latin typeface="Times New Roman"/>
                <a:ea typeface="Times New Roman"/>
                <a:cs typeface="Times New Roman"/>
                <a:sym typeface="Times New Roman"/>
              </a:rPr>
              <a:t>2. Git installing walk through</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CACACA"/>
                </a:solidFill>
                <a:latin typeface="Times New Roman"/>
                <a:ea typeface="Times New Roman"/>
                <a:cs typeface="Times New Roman"/>
                <a:sym typeface="Times New Roman"/>
              </a:rPr>
              <a:t>3. Source code hosting Services</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CACACA"/>
                </a:solidFill>
                <a:latin typeface="Times New Roman"/>
                <a:ea typeface="Times New Roman"/>
                <a:cs typeface="Times New Roman"/>
                <a:sym typeface="Times New Roman"/>
              </a:rPr>
              <a:t>4. GitHub Account and Types</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CACACA"/>
                </a:solidFill>
                <a:latin typeface="Times New Roman"/>
                <a:ea typeface="Times New Roman"/>
                <a:cs typeface="Times New Roman"/>
                <a:sym typeface="Times New Roman"/>
              </a:rPr>
              <a:t>5. Introduction to Git</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CACACA"/>
                </a:solidFill>
                <a:latin typeface="Times New Roman"/>
                <a:ea typeface="Times New Roman"/>
                <a:cs typeface="Times New Roman"/>
                <a:sym typeface="Times New Roman"/>
              </a:rPr>
              <a:t>6. Git Configuration</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CACACA"/>
                </a:solidFill>
                <a:latin typeface="Times New Roman"/>
                <a:ea typeface="Times New Roman"/>
                <a:cs typeface="Times New Roman"/>
                <a:sym typeface="Times New Roman"/>
              </a:rPr>
              <a:t>7. Working with a Local Repository</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CACACA"/>
                </a:solidFill>
                <a:latin typeface="Times New Roman"/>
                <a:ea typeface="Times New Roman"/>
                <a:cs typeface="Times New Roman"/>
                <a:sym typeface="Times New Roman"/>
              </a:rPr>
              <a:t>8. Git Workflow</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CACACA"/>
                </a:solidFill>
                <a:latin typeface="Times New Roman"/>
                <a:ea typeface="Times New Roman"/>
                <a:cs typeface="Times New Roman"/>
                <a:sym typeface="Times New Roman"/>
              </a:rPr>
              <a:t>9. Basic Git Commands</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800">
                <a:solidFill>
                  <a:srgbClr val="CACACA"/>
                </a:solidFill>
                <a:latin typeface="Times New Roman"/>
                <a:ea typeface="Times New Roman"/>
                <a:cs typeface="Times New Roman"/>
                <a:sym typeface="Times New Roman"/>
              </a:rPr>
              <a:t>10. Link to a version Control Book (O’Reilly)</a:t>
            </a: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endParaRPr sz="1800">
              <a:solidFill>
                <a:srgbClr val="CACACA"/>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a:latin typeface="Times New Roman"/>
                <a:ea typeface="Times New Roman"/>
                <a:cs typeface="Times New Roman"/>
                <a:sym typeface="Times New Roman"/>
              </a:rPr>
              <a:t>Overview</a:t>
            </a:r>
            <a:endParaRPr sz="3200">
              <a:latin typeface="Times New Roman"/>
              <a:ea typeface="Times New Roman"/>
              <a:cs typeface="Times New Roman"/>
              <a:sym typeface="Times New Roman"/>
            </a:endParaRPr>
          </a:p>
        </p:txBody>
      </p:sp>
      <p:sp>
        <p:nvSpPr>
          <p:cNvPr id="241" name="Google Shape;241;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latin typeface="Times New Roman"/>
                <a:ea typeface="Times New Roman"/>
                <a:cs typeface="Times New Roman"/>
                <a:sym typeface="Times New Roman"/>
              </a:rPr>
              <a:t>This course introduces Data Analysts and Data Scientists to the basics of version control with Git and GitHub. Participants will learn how to set up Git, track changes in code and data projects, and connect with GitHub for backing up and sharing work. We'll cover essential Git commands, along with simple collaboration techniques. By the end, you'll have the foundational skills to manage your data projects more efficiently and work smoothly with others.</a:t>
            </a:r>
            <a:endParaRPr sz="1800">
              <a:latin typeface="Times New Roman"/>
              <a:ea typeface="Times New Roman"/>
              <a:cs typeface="Times New Roman"/>
              <a:sym typeface="Times New Roman"/>
            </a:endParaRPr>
          </a:p>
          <a:p>
            <a:pPr marL="0" lvl="0" indent="0" algn="l" rtl="0">
              <a:spcBef>
                <a:spcPts val="1600"/>
              </a:spcBef>
              <a:spcAft>
                <a:spcPts val="1600"/>
              </a:spcAft>
              <a:buNone/>
            </a:pPr>
            <a:endParaRPr sz="18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0"/>
          <p:cNvSpPr txBox="1">
            <a:spLocks noGrp="1"/>
          </p:cNvSpPr>
          <p:nvPr>
            <p:ph type="title"/>
          </p:nvPr>
        </p:nvSpPr>
        <p:spPr>
          <a:xfrm>
            <a:off x="1297500" y="393750"/>
            <a:ext cx="7038900" cy="5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Version Control [What and Why]</a:t>
            </a:r>
            <a:endParaRPr/>
          </a:p>
        </p:txBody>
      </p:sp>
      <p:sp>
        <p:nvSpPr>
          <p:cNvPr id="247" name="Google Shape;247;p20"/>
          <p:cNvSpPr txBox="1">
            <a:spLocks noGrp="1"/>
          </p:cNvSpPr>
          <p:nvPr>
            <p:ph type="body" idx="1"/>
          </p:nvPr>
        </p:nvSpPr>
        <p:spPr>
          <a:xfrm>
            <a:off x="1052675" y="964125"/>
            <a:ext cx="7283700" cy="37209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b="1">
                <a:solidFill>
                  <a:srgbClr val="FFFFFF"/>
                </a:solidFill>
                <a:latin typeface="Times New Roman"/>
                <a:ea typeface="Times New Roman"/>
                <a:cs typeface="Times New Roman"/>
                <a:sym typeface="Times New Roman"/>
              </a:rPr>
              <a:t>Version Control (VC): </a:t>
            </a:r>
            <a:r>
              <a:rPr lang="en-GB">
                <a:solidFill>
                  <a:srgbClr val="FFFFFF"/>
                </a:solidFill>
                <a:latin typeface="Times New Roman"/>
                <a:ea typeface="Times New Roman"/>
                <a:cs typeface="Times New Roman"/>
                <a:sym typeface="Times New Roman"/>
              </a:rPr>
              <a:t>This is a system that records changes to files over time, allowing you to track modifications, revert to previous versions, and collaborate effectively with others.</a:t>
            </a:r>
            <a:endParaRPr>
              <a:solidFill>
                <a:srgbClr val="FFFFFF"/>
              </a:solidFill>
              <a:latin typeface="Times New Roman"/>
              <a:ea typeface="Times New Roman"/>
              <a:cs typeface="Times New Roman"/>
              <a:sym typeface="Times New Roman"/>
            </a:endParaRPr>
          </a:p>
          <a:p>
            <a:pPr marL="0" lvl="0" indent="0" algn="l" rtl="0">
              <a:spcBef>
                <a:spcPts val="1200"/>
              </a:spcBef>
              <a:spcAft>
                <a:spcPts val="0"/>
              </a:spcAft>
              <a:buNone/>
            </a:pPr>
            <a:r>
              <a:rPr lang="en-GB">
                <a:solidFill>
                  <a:srgbClr val="FFFFFF"/>
                </a:solidFill>
                <a:latin typeface="Times New Roman"/>
                <a:ea typeface="Times New Roman"/>
                <a:cs typeface="Times New Roman"/>
                <a:sym typeface="Times New Roman"/>
              </a:rPr>
              <a:t>Version Control Systems (VCS): These are tools that help manage changes to source code or documents. They keep track of every modification, so you can easily revert to earlier states or review the history of changes. Examples: Git, Subversion (SVN) and many more.</a:t>
            </a:r>
            <a:endParaRPr>
              <a:solidFill>
                <a:srgbClr val="FFFFFF"/>
              </a:solidFill>
              <a:latin typeface="Times New Roman"/>
              <a:ea typeface="Times New Roman"/>
              <a:cs typeface="Times New Roman"/>
              <a:sym typeface="Times New Roman"/>
            </a:endParaRPr>
          </a:p>
          <a:p>
            <a:pPr marL="0" lvl="0" indent="0" algn="l" rtl="0">
              <a:spcBef>
                <a:spcPts val="1200"/>
              </a:spcBef>
              <a:spcAft>
                <a:spcPts val="0"/>
              </a:spcAft>
              <a:buNone/>
            </a:pPr>
            <a:r>
              <a:rPr lang="en-GB">
                <a:solidFill>
                  <a:srgbClr val="FFFFFF"/>
                </a:solidFill>
                <a:latin typeface="Times New Roman"/>
                <a:ea typeface="Times New Roman"/>
                <a:cs typeface="Times New Roman"/>
                <a:sym typeface="Times New Roman"/>
              </a:rPr>
              <a:t>Types of Version Control:</a:t>
            </a:r>
            <a:endParaRPr>
              <a:solidFill>
                <a:srgbClr val="FFFFFF"/>
              </a:solidFill>
              <a:latin typeface="Times New Roman"/>
              <a:ea typeface="Times New Roman"/>
              <a:cs typeface="Times New Roman"/>
              <a:sym typeface="Times New Roman"/>
            </a:endParaRPr>
          </a:p>
          <a:p>
            <a:pPr marL="0" lvl="0" indent="0" algn="l" rtl="0">
              <a:spcBef>
                <a:spcPts val="1200"/>
              </a:spcBef>
              <a:spcAft>
                <a:spcPts val="0"/>
              </a:spcAft>
              <a:buNone/>
            </a:pPr>
            <a:r>
              <a:rPr lang="en-GB">
                <a:solidFill>
                  <a:srgbClr val="FFFFFF"/>
                </a:solidFill>
                <a:latin typeface="Times New Roman"/>
                <a:ea typeface="Times New Roman"/>
                <a:cs typeface="Times New Roman"/>
                <a:sym typeface="Times New Roman"/>
              </a:rPr>
              <a:t>1. Local Version Control: Keeps track of changes in a single user’s machine.</a:t>
            </a:r>
            <a:endParaRPr>
              <a:solidFill>
                <a:srgbClr val="FFFFFF"/>
              </a:solidFill>
              <a:latin typeface="Times New Roman"/>
              <a:ea typeface="Times New Roman"/>
              <a:cs typeface="Times New Roman"/>
              <a:sym typeface="Times New Roman"/>
            </a:endParaRPr>
          </a:p>
          <a:p>
            <a:pPr marL="0" lvl="0" indent="0" algn="l" rtl="0">
              <a:spcBef>
                <a:spcPts val="1200"/>
              </a:spcBef>
              <a:spcAft>
                <a:spcPts val="0"/>
              </a:spcAft>
              <a:buNone/>
            </a:pPr>
            <a:r>
              <a:rPr lang="en-GB">
                <a:solidFill>
                  <a:srgbClr val="FFFFFF"/>
                </a:solidFill>
                <a:latin typeface="Times New Roman"/>
                <a:ea typeface="Times New Roman"/>
                <a:cs typeface="Times New Roman"/>
                <a:sym typeface="Times New Roman"/>
              </a:rPr>
              <a:t>2. Centralized Version Control: Involves a central server that holds all the versioned files and allows multiple users to collaborate.</a:t>
            </a:r>
            <a:endParaRPr>
              <a:solidFill>
                <a:srgbClr val="FFFFFF"/>
              </a:solidFill>
              <a:latin typeface="Times New Roman"/>
              <a:ea typeface="Times New Roman"/>
              <a:cs typeface="Times New Roman"/>
              <a:sym typeface="Times New Roman"/>
            </a:endParaRPr>
          </a:p>
          <a:p>
            <a:pPr marL="0" lvl="0" indent="0" algn="l" rtl="0">
              <a:spcBef>
                <a:spcPts val="1200"/>
              </a:spcBef>
              <a:spcAft>
                <a:spcPts val="0"/>
              </a:spcAft>
              <a:buNone/>
            </a:pPr>
            <a:r>
              <a:rPr lang="en-GB">
                <a:solidFill>
                  <a:srgbClr val="FFFFFF"/>
                </a:solidFill>
                <a:latin typeface="Times New Roman"/>
                <a:ea typeface="Times New Roman"/>
                <a:cs typeface="Times New Roman"/>
                <a:sym typeface="Times New Roman"/>
              </a:rPr>
              <a:t>3. Distributed Version Control: Each user has a full copy of the repository on their local machine, enabling them to work independently and merge changes later.</a:t>
            </a:r>
            <a:endParaRPr>
              <a:solidFill>
                <a:srgbClr val="FFFFFF"/>
              </a:solidFill>
              <a:latin typeface="Times New Roman"/>
              <a:ea typeface="Times New Roman"/>
              <a:cs typeface="Times New Roman"/>
              <a:sym typeface="Times New Roman"/>
            </a:endParaRPr>
          </a:p>
          <a:p>
            <a:pPr marL="0" lvl="0" indent="0" algn="l" rtl="0">
              <a:spcBef>
                <a:spcPts val="1200"/>
              </a:spcBef>
              <a:spcAft>
                <a:spcPts val="1600"/>
              </a:spcAft>
              <a:buNone/>
            </a:pPr>
            <a:endParaRPr>
              <a:solidFill>
                <a:srgbClr val="FFFFFF"/>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1"/>
          <p:cNvSpPr txBox="1">
            <a:spLocks noGrp="1"/>
          </p:cNvSpPr>
          <p:nvPr>
            <p:ph type="title"/>
          </p:nvPr>
        </p:nvSpPr>
        <p:spPr>
          <a:xfrm>
            <a:off x="1297500" y="393750"/>
            <a:ext cx="7038900" cy="5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Version Control [What and Why]</a:t>
            </a:r>
            <a:endParaRPr/>
          </a:p>
        </p:txBody>
      </p:sp>
      <p:sp>
        <p:nvSpPr>
          <p:cNvPr id="253" name="Google Shape;253;p21"/>
          <p:cNvSpPr txBox="1">
            <a:spLocks noGrp="1"/>
          </p:cNvSpPr>
          <p:nvPr>
            <p:ph type="body" idx="1"/>
          </p:nvPr>
        </p:nvSpPr>
        <p:spPr>
          <a:xfrm>
            <a:off x="1052675" y="964125"/>
            <a:ext cx="7283700" cy="37209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200" b="1">
                <a:solidFill>
                  <a:srgbClr val="FFFFFF"/>
                </a:solidFill>
                <a:latin typeface="Times New Roman"/>
                <a:ea typeface="Times New Roman"/>
                <a:cs typeface="Times New Roman"/>
                <a:sym typeface="Times New Roman"/>
              </a:rPr>
              <a:t>Why Use Version Control?</a:t>
            </a:r>
            <a:endParaRPr sz="1200" b="1">
              <a:solidFill>
                <a:srgbClr val="FFFFFF"/>
              </a:solidFill>
              <a:latin typeface="Times New Roman"/>
              <a:ea typeface="Times New Roman"/>
              <a:cs typeface="Times New Roman"/>
              <a:sym typeface="Times New Roman"/>
            </a:endParaRPr>
          </a:p>
          <a:p>
            <a:pPr marL="0" lvl="0" indent="0" algn="l" rtl="0">
              <a:spcBef>
                <a:spcPts val="1200"/>
              </a:spcBef>
              <a:spcAft>
                <a:spcPts val="0"/>
              </a:spcAft>
              <a:buNone/>
            </a:pPr>
            <a:r>
              <a:rPr lang="en-GB" sz="1200" b="1">
                <a:solidFill>
                  <a:srgbClr val="FFFFFF"/>
                </a:solidFill>
                <a:latin typeface="Times New Roman"/>
                <a:ea typeface="Times New Roman"/>
                <a:cs typeface="Times New Roman"/>
                <a:sym typeface="Times New Roman"/>
              </a:rPr>
              <a:t>1. Collaboration: Multiple team members can work on the same project simultaneously without overwriting each other’s changes. This is essential for teams where members contribute code or content.</a:t>
            </a:r>
            <a:endParaRPr sz="1200" b="1">
              <a:solidFill>
                <a:srgbClr val="FFFFFF"/>
              </a:solidFill>
              <a:latin typeface="Times New Roman"/>
              <a:ea typeface="Times New Roman"/>
              <a:cs typeface="Times New Roman"/>
              <a:sym typeface="Times New Roman"/>
            </a:endParaRPr>
          </a:p>
          <a:p>
            <a:pPr marL="0" lvl="0" indent="0" algn="l" rtl="0">
              <a:spcBef>
                <a:spcPts val="1200"/>
              </a:spcBef>
              <a:spcAft>
                <a:spcPts val="0"/>
              </a:spcAft>
              <a:buNone/>
            </a:pPr>
            <a:r>
              <a:rPr lang="en-GB" sz="1200" b="1">
                <a:solidFill>
                  <a:srgbClr val="FFFFFF"/>
                </a:solidFill>
                <a:latin typeface="Times New Roman"/>
                <a:ea typeface="Times New Roman"/>
                <a:cs typeface="Times New Roman"/>
                <a:sym typeface="Times New Roman"/>
              </a:rPr>
              <a:t>2. History Tracking: You can track who made changes, what changes were made, and why. This history is invaluable for understanding the evolution of a project.</a:t>
            </a:r>
            <a:endParaRPr sz="1200" b="1">
              <a:solidFill>
                <a:srgbClr val="FFFFFF"/>
              </a:solidFill>
              <a:latin typeface="Times New Roman"/>
              <a:ea typeface="Times New Roman"/>
              <a:cs typeface="Times New Roman"/>
              <a:sym typeface="Times New Roman"/>
            </a:endParaRPr>
          </a:p>
          <a:p>
            <a:pPr marL="0" lvl="0" indent="0" algn="l" rtl="0">
              <a:spcBef>
                <a:spcPts val="1200"/>
              </a:spcBef>
              <a:spcAft>
                <a:spcPts val="0"/>
              </a:spcAft>
              <a:buNone/>
            </a:pPr>
            <a:r>
              <a:rPr lang="en-GB" sz="1200" b="1">
                <a:solidFill>
                  <a:srgbClr val="FFFFFF"/>
                </a:solidFill>
                <a:latin typeface="Times New Roman"/>
                <a:ea typeface="Times New Roman"/>
                <a:cs typeface="Times New Roman"/>
                <a:sym typeface="Times New Roman"/>
              </a:rPr>
              <a:t>3. Reverting Changes: If a mistake is made, version control allows you to roll back to previous versions quickly, minimizing disruption.</a:t>
            </a:r>
            <a:endParaRPr sz="1200" b="1">
              <a:solidFill>
                <a:srgbClr val="FFFFFF"/>
              </a:solidFill>
              <a:latin typeface="Times New Roman"/>
              <a:ea typeface="Times New Roman"/>
              <a:cs typeface="Times New Roman"/>
              <a:sym typeface="Times New Roman"/>
            </a:endParaRPr>
          </a:p>
          <a:p>
            <a:pPr marL="0" lvl="0" indent="0" algn="l" rtl="0">
              <a:spcBef>
                <a:spcPts val="1200"/>
              </a:spcBef>
              <a:spcAft>
                <a:spcPts val="0"/>
              </a:spcAft>
              <a:buNone/>
            </a:pPr>
            <a:r>
              <a:rPr lang="en-GB" sz="1200" b="1">
                <a:solidFill>
                  <a:srgbClr val="FFFFFF"/>
                </a:solidFill>
                <a:latin typeface="Times New Roman"/>
                <a:ea typeface="Times New Roman"/>
                <a:cs typeface="Times New Roman"/>
                <a:sym typeface="Times New Roman"/>
              </a:rPr>
              <a:t>4. Branching and Merging: Developers can create branches to work on new features or fixes independently from the main project. Once completed, branches can be merged back into the main project, ensuring that new changes integrate smoothly.</a:t>
            </a:r>
            <a:endParaRPr sz="1200" b="1">
              <a:solidFill>
                <a:srgbClr val="FFFFFF"/>
              </a:solidFill>
              <a:latin typeface="Times New Roman"/>
              <a:ea typeface="Times New Roman"/>
              <a:cs typeface="Times New Roman"/>
              <a:sym typeface="Times New Roman"/>
            </a:endParaRPr>
          </a:p>
          <a:p>
            <a:pPr marL="0" lvl="0" indent="0" algn="l" rtl="0">
              <a:spcBef>
                <a:spcPts val="1200"/>
              </a:spcBef>
              <a:spcAft>
                <a:spcPts val="0"/>
              </a:spcAft>
              <a:buNone/>
            </a:pPr>
            <a:r>
              <a:rPr lang="en-GB" sz="1200" b="1">
                <a:solidFill>
                  <a:srgbClr val="FFFFFF"/>
                </a:solidFill>
                <a:latin typeface="Times New Roman"/>
                <a:ea typeface="Times New Roman"/>
                <a:cs typeface="Times New Roman"/>
                <a:sym typeface="Times New Roman"/>
              </a:rPr>
              <a:t>5. Backup and Recovery: Your files are backed up in the repository, reducing the risk of data loss. If a file is deleted or corrupted, you can restore it from an earlier version.</a:t>
            </a:r>
            <a:endParaRPr sz="1200" b="1">
              <a:solidFill>
                <a:srgbClr val="FFFFFF"/>
              </a:solidFill>
              <a:latin typeface="Times New Roman"/>
              <a:ea typeface="Times New Roman"/>
              <a:cs typeface="Times New Roman"/>
              <a:sym typeface="Times New Roman"/>
            </a:endParaRPr>
          </a:p>
          <a:p>
            <a:pPr marL="0" lvl="0" indent="0" algn="l" rtl="0">
              <a:spcBef>
                <a:spcPts val="1200"/>
              </a:spcBef>
              <a:spcAft>
                <a:spcPts val="1600"/>
              </a:spcAft>
              <a:buNone/>
            </a:pPr>
            <a:endParaRPr sz="1200" b="1">
              <a:solidFill>
                <a:srgbClr val="FFFFFF"/>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title"/>
          </p:nvPr>
        </p:nvSpPr>
        <p:spPr>
          <a:xfrm>
            <a:off x="943225" y="307475"/>
            <a:ext cx="7393200" cy="65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CACACA"/>
                </a:solidFill>
                <a:latin typeface="Times New Roman"/>
                <a:ea typeface="Times New Roman"/>
                <a:cs typeface="Times New Roman"/>
                <a:sym typeface="Times New Roman"/>
              </a:rPr>
              <a:t>Git Installation Walk Through</a:t>
            </a:r>
            <a:endParaRPr sz="1800"/>
          </a:p>
        </p:txBody>
      </p:sp>
      <p:sp>
        <p:nvSpPr>
          <p:cNvPr id="259" name="Google Shape;259;p22"/>
          <p:cNvSpPr txBox="1">
            <a:spLocks noGrp="1"/>
          </p:cNvSpPr>
          <p:nvPr>
            <p:ph type="body" idx="1"/>
          </p:nvPr>
        </p:nvSpPr>
        <p:spPr>
          <a:xfrm>
            <a:off x="943225" y="964125"/>
            <a:ext cx="7519800" cy="3189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800">
                <a:solidFill>
                  <a:srgbClr val="CACACA"/>
                </a:solidFill>
                <a:latin typeface="Times New Roman"/>
                <a:ea typeface="Times New Roman"/>
                <a:cs typeface="Times New Roman"/>
                <a:sym typeface="Times New Roman"/>
              </a:rPr>
              <a:t>Documentation: </a:t>
            </a:r>
            <a:r>
              <a:rPr lang="en-GB" sz="1800" u="sng">
                <a:solidFill>
                  <a:schemeClr val="hlink"/>
                </a:solidFill>
                <a:latin typeface="Times New Roman"/>
                <a:ea typeface="Times New Roman"/>
                <a:cs typeface="Times New Roman"/>
                <a:sym typeface="Times New Roman"/>
                <a:hlinkClick r:id="rId3"/>
              </a:rPr>
              <a:t>https://git-scm.com/book/en/v2/Getting-Started-Installing-Git</a:t>
            </a:r>
            <a:endParaRPr sz="1800">
              <a:solidFill>
                <a:srgbClr val="CACACA"/>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800">
              <a:solidFill>
                <a:srgbClr val="CACACA"/>
              </a:solidFill>
              <a:latin typeface="Times New Roman"/>
              <a:ea typeface="Times New Roman"/>
              <a:cs typeface="Times New Roman"/>
              <a:sym typeface="Times New Roman"/>
            </a:endParaRPr>
          </a:p>
          <a:p>
            <a:pPr marL="0" lvl="0" indent="0" algn="l" rtl="0">
              <a:spcBef>
                <a:spcPts val="0"/>
              </a:spcBef>
              <a:spcAft>
                <a:spcPts val="0"/>
              </a:spcAft>
              <a:buNone/>
            </a:pPr>
            <a:r>
              <a:rPr lang="en-GB" sz="1200" b="1">
                <a:solidFill>
                  <a:srgbClr val="FFFFFF"/>
                </a:solidFill>
                <a:latin typeface="Times New Roman"/>
                <a:ea typeface="Times New Roman"/>
                <a:cs typeface="Times New Roman"/>
                <a:sym typeface="Times New Roman"/>
              </a:rPr>
              <a:t>Windows installation : Use the documentation or the Youtube video below.</a:t>
            </a:r>
            <a:endParaRPr sz="1200" b="1">
              <a:solidFill>
                <a:srgbClr val="FFFFFF"/>
              </a:solidFill>
              <a:latin typeface="Times New Roman"/>
              <a:ea typeface="Times New Roman"/>
              <a:cs typeface="Times New Roman"/>
              <a:sym typeface="Times New Roman"/>
            </a:endParaRPr>
          </a:p>
          <a:p>
            <a:pPr marL="0" lvl="0" indent="0" algn="l" rtl="0">
              <a:spcBef>
                <a:spcPts val="1600"/>
              </a:spcBef>
              <a:spcAft>
                <a:spcPts val="0"/>
              </a:spcAft>
              <a:buNone/>
            </a:pPr>
            <a:r>
              <a:rPr lang="en-GB" sz="1200" b="1">
                <a:solidFill>
                  <a:srgbClr val="FFFFFF"/>
                </a:solidFill>
                <a:latin typeface="Times New Roman"/>
                <a:ea typeface="Times New Roman"/>
                <a:cs typeface="Times New Roman"/>
                <a:sym typeface="Times New Roman"/>
              </a:rPr>
              <a:t>YouTube video guide:  </a:t>
            </a:r>
            <a:r>
              <a:rPr lang="en-GB" sz="1200" b="1" u="sng">
                <a:solidFill>
                  <a:schemeClr val="hlink"/>
                </a:solidFill>
                <a:latin typeface="Times New Roman"/>
                <a:ea typeface="Times New Roman"/>
                <a:cs typeface="Times New Roman"/>
                <a:sym typeface="Times New Roman"/>
                <a:hlinkClick r:id="rId4"/>
              </a:rPr>
              <a:t>https://youtu.be/cJTXh7g-uCM?si=zxv0Z9yiVTr3txek</a:t>
            </a:r>
            <a:endParaRPr sz="1200" b="1">
              <a:solidFill>
                <a:srgbClr val="FFFFFF"/>
              </a:solidFill>
              <a:latin typeface="Times New Roman"/>
              <a:ea typeface="Times New Roman"/>
              <a:cs typeface="Times New Roman"/>
              <a:sym typeface="Times New Roman"/>
            </a:endParaRPr>
          </a:p>
          <a:p>
            <a:pPr marL="0" lvl="0" indent="0" algn="l" rtl="0">
              <a:spcBef>
                <a:spcPts val="1600"/>
              </a:spcBef>
              <a:spcAft>
                <a:spcPts val="0"/>
              </a:spcAft>
              <a:buNone/>
            </a:pPr>
            <a:r>
              <a:rPr lang="en-GB" sz="1200" b="1">
                <a:solidFill>
                  <a:srgbClr val="FFFFFF"/>
                </a:solidFill>
                <a:latin typeface="Times New Roman"/>
                <a:ea typeface="Times New Roman"/>
                <a:cs typeface="Times New Roman"/>
                <a:sym typeface="Times New Roman"/>
              </a:rPr>
              <a:t>Linux installation : Usually comes with Git pre-installed. You can check it by typing the command git –version YouTube video guide: </a:t>
            </a:r>
            <a:r>
              <a:rPr lang="en-GB" sz="1200" b="1" u="sng">
                <a:solidFill>
                  <a:schemeClr val="hlink"/>
                </a:solidFill>
                <a:latin typeface="Times New Roman"/>
                <a:ea typeface="Times New Roman"/>
                <a:cs typeface="Times New Roman"/>
                <a:sym typeface="Times New Roman"/>
                <a:hlinkClick r:id="rId5"/>
              </a:rPr>
              <a:t>https://youtu.be/_kAV059yZ_s?si=BYunQjJFAOZKCMpI</a:t>
            </a:r>
            <a:endParaRPr sz="1200" b="1">
              <a:solidFill>
                <a:srgbClr val="FFFFFF"/>
              </a:solidFill>
              <a:latin typeface="Times New Roman"/>
              <a:ea typeface="Times New Roman"/>
              <a:cs typeface="Times New Roman"/>
              <a:sym typeface="Times New Roman"/>
            </a:endParaRPr>
          </a:p>
          <a:p>
            <a:pPr marL="0" lvl="0" indent="0" algn="l" rtl="0">
              <a:spcBef>
                <a:spcPts val="1600"/>
              </a:spcBef>
              <a:spcAft>
                <a:spcPts val="0"/>
              </a:spcAft>
              <a:buNone/>
            </a:pPr>
            <a:r>
              <a:rPr lang="en-GB" sz="1200" b="1">
                <a:solidFill>
                  <a:srgbClr val="FFFFFF"/>
                </a:solidFill>
                <a:latin typeface="Times New Roman"/>
                <a:ea typeface="Times New Roman"/>
                <a:cs typeface="Times New Roman"/>
                <a:sym typeface="Times New Roman"/>
              </a:rPr>
              <a:t>MACOS : U</a:t>
            </a:r>
            <a:r>
              <a:rPr lang="en-GB" sz="1200" b="1">
                <a:latin typeface="Times New Roman"/>
                <a:ea typeface="Times New Roman"/>
                <a:cs typeface="Times New Roman"/>
                <a:sym typeface="Times New Roman"/>
              </a:rPr>
              <a:t>sually comes with Git pre-installed. You can check it by typing the command git –version</a:t>
            </a:r>
            <a:endParaRPr sz="1200" b="1">
              <a:latin typeface="Times New Roman"/>
              <a:ea typeface="Times New Roman"/>
              <a:cs typeface="Times New Roman"/>
              <a:sym typeface="Times New Roman"/>
            </a:endParaRPr>
          </a:p>
          <a:p>
            <a:pPr marL="0" lvl="0" indent="0" algn="l" rtl="0">
              <a:spcBef>
                <a:spcPts val="1600"/>
              </a:spcBef>
              <a:spcAft>
                <a:spcPts val="0"/>
              </a:spcAft>
              <a:buNone/>
            </a:pPr>
            <a:r>
              <a:rPr lang="en-GB" sz="1200" b="1">
                <a:latin typeface="Times New Roman"/>
                <a:ea typeface="Times New Roman"/>
                <a:cs typeface="Times New Roman"/>
                <a:sym typeface="Times New Roman"/>
              </a:rPr>
              <a:t>Youtube Video guide: https: //</a:t>
            </a:r>
            <a:r>
              <a:rPr lang="en-GB" sz="1200" b="1" u="sng">
                <a:solidFill>
                  <a:schemeClr val="hlink"/>
                </a:solidFill>
                <a:latin typeface="Times New Roman"/>
                <a:ea typeface="Times New Roman"/>
                <a:cs typeface="Times New Roman"/>
                <a:sym typeface="Times New Roman"/>
                <a:hlinkClick r:id="rId6"/>
              </a:rPr>
              <a:t>youtu.be/B4qsvQ5IqWk?si=m1QCzTX9Y42LdBnp</a:t>
            </a:r>
            <a:endParaRPr sz="1200" b="1">
              <a:latin typeface="Times New Roman"/>
              <a:ea typeface="Times New Roman"/>
              <a:cs typeface="Times New Roman"/>
              <a:sym typeface="Times New Roman"/>
            </a:endParaRPr>
          </a:p>
          <a:p>
            <a:pPr marL="0" lvl="0" indent="0" algn="l" rtl="0">
              <a:spcBef>
                <a:spcPts val="1600"/>
              </a:spcBef>
              <a:spcAft>
                <a:spcPts val="0"/>
              </a:spcAft>
              <a:buNone/>
            </a:pPr>
            <a:endParaRPr sz="1200" b="1">
              <a:latin typeface="Times New Roman"/>
              <a:ea typeface="Times New Roman"/>
              <a:cs typeface="Times New Roman"/>
              <a:sym typeface="Times New Roman"/>
            </a:endParaRPr>
          </a:p>
          <a:p>
            <a:pPr marL="0" lvl="0" indent="0" algn="l" rtl="0">
              <a:spcBef>
                <a:spcPts val="1600"/>
              </a:spcBef>
              <a:spcAft>
                <a:spcPts val="1600"/>
              </a:spcAft>
              <a:buNone/>
            </a:pPr>
            <a:endParaRPr sz="1200" b="1">
              <a:solidFill>
                <a:srgbClr val="FFFFFF"/>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3"/>
          <p:cNvSpPr txBox="1">
            <a:spLocks noGrp="1"/>
          </p:cNvSpPr>
          <p:nvPr>
            <p:ph type="title"/>
          </p:nvPr>
        </p:nvSpPr>
        <p:spPr>
          <a:xfrm>
            <a:off x="875400" y="182400"/>
            <a:ext cx="7393200" cy="656700"/>
          </a:xfrm>
          <a:prstGeom prst="rect">
            <a:avLst/>
          </a:prstGeom>
        </p:spPr>
        <p:txBody>
          <a:bodyPr spcFirstLastPara="1" wrap="square" lIns="91425" tIns="91425" rIns="91425" bIns="91425" anchor="t" anchorCtr="0">
            <a:noAutofit/>
          </a:bodyPr>
          <a:lstStyle/>
          <a:p>
            <a:pPr marL="0" lvl="0" indent="0" algn="ctr" rtl="0">
              <a:lnSpc>
                <a:spcPct val="115000"/>
              </a:lnSpc>
              <a:spcBef>
                <a:spcPts val="1200"/>
              </a:spcBef>
              <a:spcAft>
                <a:spcPts val="0"/>
              </a:spcAft>
              <a:buNone/>
            </a:pPr>
            <a:r>
              <a:rPr lang="en-GB" sz="1800" b="1">
                <a:latin typeface="Times New Roman"/>
                <a:ea typeface="Times New Roman"/>
                <a:cs typeface="Times New Roman"/>
                <a:sym typeface="Times New Roman"/>
              </a:rPr>
              <a:t>Source Code Hosting Services</a:t>
            </a:r>
            <a:endParaRPr sz="1800" b="1">
              <a:latin typeface="Times New Roman"/>
              <a:ea typeface="Times New Roman"/>
              <a:cs typeface="Times New Roman"/>
              <a:sym typeface="Times New Roman"/>
            </a:endParaRPr>
          </a:p>
          <a:p>
            <a:pPr marL="0" lvl="0" indent="0" algn="ctr" rtl="0">
              <a:spcBef>
                <a:spcPts val="1200"/>
              </a:spcBef>
              <a:spcAft>
                <a:spcPts val="0"/>
              </a:spcAft>
              <a:buNone/>
            </a:pPr>
            <a:endParaRPr sz="1800">
              <a:solidFill>
                <a:srgbClr val="CACACA"/>
              </a:solidFill>
              <a:latin typeface="Times New Roman"/>
              <a:ea typeface="Times New Roman"/>
              <a:cs typeface="Times New Roman"/>
              <a:sym typeface="Times New Roman"/>
            </a:endParaRPr>
          </a:p>
        </p:txBody>
      </p:sp>
      <p:sp>
        <p:nvSpPr>
          <p:cNvPr id="265" name="Google Shape;265;p23"/>
          <p:cNvSpPr txBox="1">
            <a:spLocks noGrp="1"/>
          </p:cNvSpPr>
          <p:nvPr>
            <p:ph type="body" idx="1"/>
          </p:nvPr>
        </p:nvSpPr>
        <p:spPr>
          <a:xfrm>
            <a:off x="943225" y="839100"/>
            <a:ext cx="7519800" cy="393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200" b="1">
                <a:latin typeface="Times New Roman"/>
                <a:ea typeface="Times New Roman"/>
                <a:cs typeface="Times New Roman"/>
                <a:sym typeface="Times New Roman"/>
              </a:rPr>
              <a:t>Definition:</a:t>
            </a:r>
            <a:r>
              <a:rPr lang="en-GB" sz="1200">
                <a:latin typeface="Times New Roman"/>
                <a:ea typeface="Times New Roman"/>
                <a:cs typeface="Times New Roman"/>
                <a:sym typeface="Times New Roman"/>
              </a:rPr>
              <a:t> Code hosting services (COS) are platforms that allow developers to store, manage, and collaborate on code. These services facilitate version control, enabling teams to track changes, manage multiple versions, and collaborate efficiently.</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Why Use Source Code Hosting Services:</a:t>
            </a:r>
            <a:endParaRPr sz="1200" b="1">
              <a:latin typeface="Times New Roman"/>
              <a:ea typeface="Times New Roman"/>
              <a:cs typeface="Times New Roman"/>
              <a:sym typeface="Times New Roman"/>
            </a:endParaRPr>
          </a:p>
          <a:p>
            <a:pPr marL="457200" lvl="0" indent="-298450" algn="l" rtl="0">
              <a:spcBef>
                <a:spcPts val="1200"/>
              </a:spcBef>
              <a:spcAft>
                <a:spcPts val="0"/>
              </a:spcAft>
              <a:buClr>
                <a:schemeClr val="lt1"/>
              </a:buClr>
              <a:buSzPts val="1100"/>
              <a:buFont typeface="Arial"/>
              <a:buAutoNum type="arabicPeriod"/>
            </a:pPr>
            <a:r>
              <a:rPr lang="en-GB" sz="1200" b="1">
                <a:latin typeface="Times New Roman"/>
                <a:ea typeface="Times New Roman"/>
                <a:cs typeface="Times New Roman"/>
                <a:sym typeface="Times New Roman"/>
              </a:rPr>
              <a:t>Collaboration:</a:t>
            </a:r>
            <a:r>
              <a:rPr lang="en-GB" sz="1200">
                <a:latin typeface="Times New Roman"/>
                <a:ea typeface="Times New Roman"/>
                <a:cs typeface="Times New Roman"/>
                <a:sym typeface="Times New Roman"/>
              </a:rPr>
              <a:t> Multiple developers can work on the same project simultaneously, with tools for merging changes and resolving conflicts.</a:t>
            </a:r>
            <a:endParaRPr sz="1200">
              <a:latin typeface="Times New Roman"/>
              <a:ea typeface="Times New Roman"/>
              <a:cs typeface="Times New Roman"/>
              <a:sym typeface="Times New Roman"/>
            </a:endParaRPr>
          </a:p>
          <a:p>
            <a:pPr marL="457200" lvl="0" indent="-298450" algn="l" rtl="0">
              <a:spcBef>
                <a:spcPts val="0"/>
              </a:spcBef>
              <a:spcAft>
                <a:spcPts val="0"/>
              </a:spcAft>
              <a:buClr>
                <a:schemeClr val="lt1"/>
              </a:buClr>
              <a:buSzPts val="1100"/>
              <a:buFont typeface="Arial"/>
              <a:buAutoNum type="arabicPeriod"/>
            </a:pPr>
            <a:r>
              <a:rPr lang="en-GB" sz="1200" b="1">
                <a:latin typeface="Times New Roman"/>
                <a:ea typeface="Times New Roman"/>
                <a:cs typeface="Times New Roman"/>
                <a:sym typeface="Times New Roman"/>
              </a:rPr>
              <a:t>Version Control:</a:t>
            </a:r>
            <a:r>
              <a:rPr lang="en-GB" sz="1200">
                <a:latin typeface="Times New Roman"/>
                <a:ea typeface="Times New Roman"/>
                <a:cs typeface="Times New Roman"/>
                <a:sym typeface="Times New Roman"/>
              </a:rPr>
              <a:t> These services help track changes over time, allowing developers to revert to previous versions if necessary.</a:t>
            </a:r>
            <a:endParaRPr sz="1200">
              <a:latin typeface="Times New Roman"/>
              <a:ea typeface="Times New Roman"/>
              <a:cs typeface="Times New Roman"/>
              <a:sym typeface="Times New Roman"/>
            </a:endParaRPr>
          </a:p>
          <a:p>
            <a:pPr marL="457200" lvl="0" indent="-298450" algn="l" rtl="0">
              <a:spcBef>
                <a:spcPts val="0"/>
              </a:spcBef>
              <a:spcAft>
                <a:spcPts val="0"/>
              </a:spcAft>
              <a:buClr>
                <a:schemeClr val="lt1"/>
              </a:buClr>
              <a:buSzPts val="1100"/>
              <a:buFont typeface="Arial"/>
              <a:buAutoNum type="arabicPeriod"/>
            </a:pPr>
            <a:r>
              <a:rPr lang="en-GB" sz="1200" b="1">
                <a:latin typeface="Times New Roman"/>
                <a:ea typeface="Times New Roman"/>
                <a:cs typeface="Times New Roman"/>
                <a:sym typeface="Times New Roman"/>
              </a:rPr>
              <a:t>Backup and Recovery:</a:t>
            </a:r>
            <a:r>
              <a:rPr lang="en-GB" sz="1200">
                <a:latin typeface="Times New Roman"/>
                <a:ea typeface="Times New Roman"/>
                <a:cs typeface="Times New Roman"/>
                <a:sym typeface="Times New Roman"/>
              </a:rPr>
              <a:t> Source code is stored in the cloud, providing a reliable backup and making recovery easy in case of data loss.</a:t>
            </a:r>
            <a:endParaRPr sz="1200">
              <a:latin typeface="Times New Roman"/>
              <a:ea typeface="Times New Roman"/>
              <a:cs typeface="Times New Roman"/>
              <a:sym typeface="Times New Roman"/>
            </a:endParaRPr>
          </a:p>
          <a:p>
            <a:pPr marL="457200" lvl="0" indent="-298450" algn="l" rtl="0">
              <a:spcBef>
                <a:spcPts val="0"/>
              </a:spcBef>
              <a:spcAft>
                <a:spcPts val="0"/>
              </a:spcAft>
              <a:buClr>
                <a:schemeClr val="lt1"/>
              </a:buClr>
              <a:buSzPts val="1100"/>
              <a:buFont typeface="Arial"/>
              <a:buAutoNum type="arabicPeriod"/>
            </a:pPr>
            <a:r>
              <a:rPr lang="en-GB" sz="1200" b="1">
                <a:latin typeface="Times New Roman"/>
                <a:ea typeface="Times New Roman"/>
                <a:cs typeface="Times New Roman"/>
                <a:sym typeface="Times New Roman"/>
              </a:rPr>
              <a:t>Access Control:</a:t>
            </a:r>
            <a:r>
              <a:rPr lang="en-GB" sz="1200">
                <a:latin typeface="Times New Roman"/>
                <a:ea typeface="Times New Roman"/>
                <a:cs typeface="Times New Roman"/>
                <a:sym typeface="Times New Roman"/>
              </a:rPr>
              <a:t> Permissions can be set to control who can view, edit, or manage the code, enhancing security.</a:t>
            </a:r>
            <a:endParaRPr sz="1200">
              <a:latin typeface="Times New Roman"/>
              <a:ea typeface="Times New Roman"/>
              <a:cs typeface="Times New Roman"/>
              <a:sym typeface="Times New Roman"/>
            </a:endParaRPr>
          </a:p>
          <a:p>
            <a:pPr marL="457200" lvl="0" indent="-298450" algn="l" rtl="0">
              <a:spcBef>
                <a:spcPts val="0"/>
              </a:spcBef>
              <a:spcAft>
                <a:spcPts val="0"/>
              </a:spcAft>
              <a:buClr>
                <a:schemeClr val="lt1"/>
              </a:buClr>
              <a:buSzPts val="1100"/>
              <a:buFont typeface="Arial"/>
              <a:buAutoNum type="arabicPeriod"/>
            </a:pPr>
            <a:r>
              <a:rPr lang="en-GB" sz="1200" b="1">
                <a:latin typeface="Times New Roman"/>
                <a:ea typeface="Times New Roman"/>
                <a:cs typeface="Times New Roman"/>
                <a:sym typeface="Times New Roman"/>
              </a:rPr>
              <a:t>Integration with CI/CD Tools:</a:t>
            </a:r>
            <a:r>
              <a:rPr lang="en-GB" sz="1200">
                <a:latin typeface="Times New Roman"/>
                <a:ea typeface="Times New Roman"/>
                <a:cs typeface="Times New Roman"/>
                <a:sym typeface="Times New Roman"/>
              </a:rPr>
              <a:t> Many hosting services integrate with Continuous Integration/Continuous Deployment (CI/CD) tools, streamlining the development workflow.</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Examples of popular source code hosting Services: GitHub, GitLab, Bitbucket, SourceForge, AWS CodeCommit.</a:t>
            </a:r>
            <a:endParaRPr sz="1200" b="1">
              <a:latin typeface="Times New Roman"/>
              <a:ea typeface="Times New Roman"/>
              <a:cs typeface="Times New Roman"/>
              <a:sym typeface="Times New Roman"/>
            </a:endParaRPr>
          </a:p>
          <a:p>
            <a:pPr marL="0" lvl="0" indent="0" algn="l" rtl="0">
              <a:spcBef>
                <a:spcPts val="1200"/>
              </a:spcBef>
              <a:spcAft>
                <a:spcPts val="0"/>
              </a:spcAft>
              <a:buNone/>
            </a:pPr>
            <a:endParaRPr sz="1200">
              <a:latin typeface="Times New Roman"/>
              <a:ea typeface="Times New Roman"/>
              <a:cs typeface="Times New Roman"/>
              <a:sym typeface="Times New Roman"/>
            </a:endParaRPr>
          </a:p>
          <a:p>
            <a:pPr marL="0" lvl="0" indent="0" algn="l" rtl="0">
              <a:spcBef>
                <a:spcPts val="1200"/>
              </a:spcBef>
              <a:spcAft>
                <a:spcPts val="1600"/>
              </a:spcAft>
              <a:buNone/>
            </a:pPr>
            <a:endParaRPr sz="1200" b="1">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4"/>
          <p:cNvSpPr txBox="1">
            <a:spLocks noGrp="1"/>
          </p:cNvSpPr>
          <p:nvPr>
            <p:ph type="title"/>
          </p:nvPr>
        </p:nvSpPr>
        <p:spPr>
          <a:xfrm>
            <a:off x="943225" y="307475"/>
            <a:ext cx="7393200" cy="578400"/>
          </a:xfrm>
          <a:prstGeom prst="rect">
            <a:avLst/>
          </a:prstGeom>
        </p:spPr>
        <p:txBody>
          <a:bodyPr spcFirstLastPara="1" wrap="square" lIns="91425" tIns="91425" rIns="91425" bIns="91425" anchor="t" anchorCtr="0">
            <a:noAutofit/>
          </a:bodyPr>
          <a:lstStyle/>
          <a:p>
            <a:pPr marL="0" lvl="0" indent="0" algn="ctr" rtl="0">
              <a:lnSpc>
                <a:spcPct val="115000"/>
              </a:lnSpc>
              <a:spcBef>
                <a:spcPts val="1200"/>
              </a:spcBef>
              <a:spcAft>
                <a:spcPts val="0"/>
              </a:spcAft>
              <a:buNone/>
            </a:pPr>
            <a:r>
              <a:rPr lang="en-GB" sz="1800" b="1">
                <a:latin typeface="Times New Roman"/>
                <a:ea typeface="Times New Roman"/>
                <a:cs typeface="Times New Roman"/>
                <a:sym typeface="Times New Roman"/>
              </a:rPr>
              <a:t>GitHub Account</a:t>
            </a:r>
            <a:endParaRPr sz="1800" b="1">
              <a:latin typeface="Times New Roman"/>
              <a:ea typeface="Times New Roman"/>
              <a:cs typeface="Times New Roman"/>
              <a:sym typeface="Times New Roman"/>
            </a:endParaRPr>
          </a:p>
          <a:p>
            <a:pPr marL="0" lvl="0" indent="0" algn="ctr" rtl="0">
              <a:spcBef>
                <a:spcPts val="1200"/>
              </a:spcBef>
              <a:spcAft>
                <a:spcPts val="0"/>
              </a:spcAft>
              <a:buNone/>
            </a:pPr>
            <a:endParaRPr sz="1800">
              <a:solidFill>
                <a:srgbClr val="CACACA"/>
              </a:solidFill>
              <a:latin typeface="Times New Roman"/>
              <a:ea typeface="Times New Roman"/>
              <a:cs typeface="Times New Roman"/>
              <a:sym typeface="Times New Roman"/>
            </a:endParaRPr>
          </a:p>
        </p:txBody>
      </p:sp>
      <p:sp>
        <p:nvSpPr>
          <p:cNvPr id="271" name="Google Shape;271;p24"/>
          <p:cNvSpPr txBox="1">
            <a:spLocks noGrp="1"/>
          </p:cNvSpPr>
          <p:nvPr>
            <p:ph type="body" idx="1"/>
          </p:nvPr>
        </p:nvSpPr>
        <p:spPr>
          <a:xfrm>
            <a:off x="943225" y="964125"/>
            <a:ext cx="7519800" cy="40179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200" b="1">
                <a:latin typeface="Times New Roman"/>
                <a:ea typeface="Times New Roman"/>
                <a:cs typeface="Times New Roman"/>
                <a:sym typeface="Times New Roman"/>
              </a:rPr>
              <a:t>What is a GitHub Account?</a:t>
            </a:r>
            <a:endParaRPr sz="1200" b="1">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A GitHub account is a personal or organizational profile that allows you to interact with GitHub, for hosting, sharing, and collaborating on code projects. By creating a GitHub account, you gain access to various features like version control, project management, issue tracking, and collaboration tools for software development.</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Let’s see how to setup  a GitHub visit: </a:t>
            </a:r>
            <a:r>
              <a:rPr lang="en-GB" sz="1200" b="1" u="sng">
                <a:solidFill>
                  <a:schemeClr val="accent5"/>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https://github.com/signup</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b="1">
                <a:latin typeface="Times New Roman"/>
                <a:ea typeface="Times New Roman"/>
                <a:cs typeface="Times New Roman"/>
                <a:sym typeface="Times New Roman"/>
              </a:rPr>
              <a:t>Types of GitHub Accounts:</a:t>
            </a:r>
            <a:endParaRPr sz="1200" b="1">
              <a:latin typeface="Times New Roman"/>
              <a:ea typeface="Times New Roman"/>
              <a:cs typeface="Times New Roman"/>
              <a:sym typeface="Times New Roman"/>
            </a:endParaRPr>
          </a:p>
          <a:p>
            <a:pPr marL="457200" lvl="0" indent="-304800" algn="l" rtl="0">
              <a:spcBef>
                <a:spcPts val="1200"/>
              </a:spcBef>
              <a:spcAft>
                <a:spcPts val="0"/>
              </a:spcAft>
              <a:buClr>
                <a:schemeClr val="lt1"/>
              </a:buClr>
              <a:buSzPts val="1200"/>
              <a:buFont typeface="Arial"/>
              <a:buAutoNum type="arabicPeriod"/>
            </a:pPr>
            <a:r>
              <a:rPr lang="en-GB" sz="1200" b="1">
                <a:latin typeface="Times New Roman"/>
                <a:ea typeface="Times New Roman"/>
                <a:cs typeface="Times New Roman"/>
                <a:sym typeface="Times New Roman"/>
              </a:rPr>
              <a:t>Personal Account</a:t>
            </a:r>
            <a:r>
              <a:rPr lang="en-GB"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marL="914400" lvl="1" indent="-304800" algn="l" rtl="0">
              <a:spcBef>
                <a:spcPts val="0"/>
              </a:spcBef>
              <a:spcAft>
                <a:spcPts val="0"/>
              </a:spcAft>
              <a:buClr>
                <a:schemeClr val="lt1"/>
              </a:buClr>
              <a:buSzPts val="1200"/>
              <a:buFont typeface="Arial"/>
              <a:buChar char="○"/>
            </a:pPr>
            <a:r>
              <a:rPr lang="en-GB" sz="1200" b="1">
                <a:latin typeface="Times New Roman"/>
                <a:ea typeface="Times New Roman"/>
                <a:cs typeface="Times New Roman"/>
                <a:sym typeface="Times New Roman"/>
              </a:rPr>
              <a:t>Purpose</a:t>
            </a:r>
            <a:r>
              <a:rPr lang="en-GB" sz="1200">
                <a:latin typeface="Times New Roman"/>
                <a:ea typeface="Times New Roman"/>
                <a:cs typeface="Times New Roman"/>
                <a:sym typeface="Times New Roman"/>
              </a:rPr>
              <a:t>: For individual users who want to store their code and collaborate on projects.</a:t>
            </a:r>
            <a:endParaRPr sz="1200">
              <a:latin typeface="Times New Roman"/>
              <a:ea typeface="Times New Roman"/>
              <a:cs typeface="Times New Roman"/>
              <a:sym typeface="Times New Roman"/>
            </a:endParaRPr>
          </a:p>
          <a:p>
            <a:pPr marL="914400" lvl="1" indent="-304800" algn="l" rtl="0">
              <a:spcBef>
                <a:spcPts val="0"/>
              </a:spcBef>
              <a:spcAft>
                <a:spcPts val="0"/>
              </a:spcAft>
              <a:buClr>
                <a:schemeClr val="lt1"/>
              </a:buClr>
              <a:buSzPts val="1200"/>
              <a:buFont typeface="Arial"/>
              <a:buChar char="○"/>
            </a:pPr>
            <a:r>
              <a:rPr lang="en-GB" sz="1200" b="1">
                <a:latin typeface="Times New Roman"/>
                <a:ea typeface="Times New Roman"/>
                <a:cs typeface="Times New Roman"/>
                <a:sym typeface="Times New Roman"/>
              </a:rPr>
              <a:t>Features</a:t>
            </a:r>
            <a:r>
              <a:rPr lang="en-GB" sz="1200">
                <a:latin typeface="Times New Roman"/>
                <a:ea typeface="Times New Roman"/>
                <a:cs typeface="Times New Roman"/>
                <a:sym typeface="Times New Roman"/>
              </a:rPr>
              <a:t>: You can create public and private repositories, contribute to open-source projects, and manage personal coding projects.</a:t>
            </a:r>
            <a:endParaRPr sz="1200">
              <a:latin typeface="Times New Roman"/>
              <a:ea typeface="Times New Roman"/>
              <a:cs typeface="Times New Roman"/>
              <a:sym typeface="Times New Roman"/>
            </a:endParaRPr>
          </a:p>
          <a:p>
            <a:pPr marL="914400" lvl="1" indent="-304800" algn="l" rtl="0">
              <a:spcBef>
                <a:spcPts val="0"/>
              </a:spcBef>
              <a:spcAft>
                <a:spcPts val="0"/>
              </a:spcAft>
              <a:buClr>
                <a:schemeClr val="lt1"/>
              </a:buClr>
              <a:buSzPts val="1200"/>
              <a:buFont typeface="Arial"/>
              <a:buChar char="○"/>
            </a:pPr>
            <a:r>
              <a:rPr lang="en-GB" sz="1200" b="1">
                <a:latin typeface="Times New Roman"/>
                <a:ea typeface="Times New Roman"/>
                <a:cs typeface="Times New Roman"/>
                <a:sym typeface="Times New Roman"/>
              </a:rPr>
              <a:t>Free vs. Paid</a:t>
            </a:r>
            <a:r>
              <a:rPr lang="en-GB"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marL="1371600" lvl="2" indent="-304800" algn="l" rtl="0">
              <a:spcBef>
                <a:spcPts val="0"/>
              </a:spcBef>
              <a:spcAft>
                <a:spcPts val="0"/>
              </a:spcAft>
              <a:buClr>
                <a:schemeClr val="lt1"/>
              </a:buClr>
              <a:buSzPts val="1200"/>
              <a:buFont typeface="Arial"/>
              <a:buChar char="■"/>
            </a:pPr>
            <a:r>
              <a:rPr lang="en-GB" sz="1200" b="1">
                <a:latin typeface="Times New Roman"/>
                <a:ea typeface="Times New Roman"/>
                <a:cs typeface="Times New Roman"/>
                <a:sym typeface="Times New Roman"/>
              </a:rPr>
              <a:t>Free</a:t>
            </a:r>
            <a:r>
              <a:rPr lang="en-GB" sz="1200">
                <a:latin typeface="Times New Roman"/>
                <a:ea typeface="Times New Roman"/>
                <a:cs typeface="Times New Roman"/>
                <a:sym typeface="Times New Roman"/>
              </a:rPr>
              <a:t>: Limited features (unlimited public/private repos but with restricted advanced options like larger storage).</a:t>
            </a:r>
            <a:endParaRPr sz="1200">
              <a:latin typeface="Times New Roman"/>
              <a:ea typeface="Times New Roman"/>
              <a:cs typeface="Times New Roman"/>
              <a:sym typeface="Times New Roman"/>
            </a:endParaRPr>
          </a:p>
          <a:p>
            <a:pPr marL="1371600" lvl="2" indent="-304800" algn="l" rtl="0">
              <a:spcBef>
                <a:spcPts val="0"/>
              </a:spcBef>
              <a:spcAft>
                <a:spcPts val="0"/>
              </a:spcAft>
              <a:buClr>
                <a:schemeClr val="lt1"/>
              </a:buClr>
              <a:buSzPts val="1200"/>
              <a:buFont typeface="Arial"/>
              <a:buChar char="■"/>
            </a:pPr>
            <a:r>
              <a:rPr lang="en-GB" sz="1200" b="1">
                <a:latin typeface="Times New Roman"/>
                <a:ea typeface="Times New Roman"/>
                <a:cs typeface="Times New Roman"/>
                <a:sym typeface="Times New Roman"/>
              </a:rPr>
              <a:t>Paid (GitHub Pro)</a:t>
            </a:r>
            <a:r>
              <a:rPr lang="en-GB" sz="1200">
                <a:latin typeface="Times New Roman"/>
                <a:ea typeface="Times New Roman"/>
                <a:cs typeface="Times New Roman"/>
                <a:sym typeface="Times New Roman"/>
              </a:rPr>
              <a:t>: Access to more advanced features like extra storage, detailed insights, and priority support.</a:t>
            </a:r>
            <a:endParaRPr sz="1200">
              <a:latin typeface="Times New Roman"/>
              <a:ea typeface="Times New Roman"/>
              <a:cs typeface="Times New Roman"/>
              <a:sym typeface="Times New Roman"/>
            </a:endParaRPr>
          </a:p>
          <a:p>
            <a:pPr marL="0" lvl="0" indent="0" algn="l" rtl="0">
              <a:spcBef>
                <a:spcPts val="1200"/>
              </a:spcBef>
              <a:spcAft>
                <a:spcPts val="0"/>
              </a:spcAft>
              <a:buNone/>
            </a:pPr>
            <a:endParaRPr sz="1200" b="1">
              <a:latin typeface="Times New Roman"/>
              <a:ea typeface="Times New Roman"/>
              <a:cs typeface="Times New Roman"/>
              <a:sym typeface="Times New Roman"/>
            </a:endParaRPr>
          </a:p>
          <a:p>
            <a:pPr marL="0" lvl="0" indent="0" algn="l" rtl="0">
              <a:spcBef>
                <a:spcPts val="1200"/>
              </a:spcBef>
              <a:spcAft>
                <a:spcPts val="1200"/>
              </a:spcAft>
              <a:buNone/>
            </a:pPr>
            <a:endParaRPr sz="1200" b="1">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5"/>
          <p:cNvSpPr txBox="1">
            <a:spLocks noGrp="1"/>
          </p:cNvSpPr>
          <p:nvPr>
            <p:ph type="title"/>
          </p:nvPr>
        </p:nvSpPr>
        <p:spPr>
          <a:xfrm>
            <a:off x="943225" y="213675"/>
            <a:ext cx="7393200" cy="578400"/>
          </a:xfrm>
          <a:prstGeom prst="rect">
            <a:avLst/>
          </a:prstGeom>
        </p:spPr>
        <p:txBody>
          <a:bodyPr spcFirstLastPara="1" wrap="square" lIns="91425" tIns="91425" rIns="91425" bIns="91425" anchor="t" anchorCtr="0">
            <a:noAutofit/>
          </a:bodyPr>
          <a:lstStyle/>
          <a:p>
            <a:pPr marL="0" lvl="0" indent="0" algn="ctr" rtl="0">
              <a:lnSpc>
                <a:spcPct val="115000"/>
              </a:lnSpc>
              <a:spcBef>
                <a:spcPts val="1200"/>
              </a:spcBef>
              <a:spcAft>
                <a:spcPts val="0"/>
              </a:spcAft>
              <a:buNone/>
            </a:pPr>
            <a:r>
              <a:rPr lang="en-GB" sz="1800" b="1">
                <a:latin typeface="Times New Roman"/>
                <a:ea typeface="Times New Roman"/>
                <a:cs typeface="Times New Roman"/>
                <a:sym typeface="Times New Roman"/>
              </a:rPr>
              <a:t>Types of GitHub Accounts</a:t>
            </a:r>
            <a:endParaRPr sz="1800" b="1">
              <a:latin typeface="Times New Roman"/>
              <a:ea typeface="Times New Roman"/>
              <a:cs typeface="Times New Roman"/>
              <a:sym typeface="Times New Roman"/>
            </a:endParaRPr>
          </a:p>
          <a:p>
            <a:pPr marL="0" lvl="0" indent="0" algn="ctr" rtl="0">
              <a:spcBef>
                <a:spcPts val="1200"/>
              </a:spcBef>
              <a:spcAft>
                <a:spcPts val="0"/>
              </a:spcAft>
              <a:buNone/>
            </a:pPr>
            <a:endParaRPr sz="1800">
              <a:solidFill>
                <a:srgbClr val="CACACA"/>
              </a:solidFill>
              <a:latin typeface="Times New Roman"/>
              <a:ea typeface="Times New Roman"/>
              <a:cs typeface="Times New Roman"/>
              <a:sym typeface="Times New Roman"/>
            </a:endParaRPr>
          </a:p>
        </p:txBody>
      </p:sp>
      <p:sp>
        <p:nvSpPr>
          <p:cNvPr id="277" name="Google Shape;277;p25"/>
          <p:cNvSpPr txBox="1">
            <a:spLocks noGrp="1"/>
          </p:cNvSpPr>
          <p:nvPr>
            <p:ph type="body" idx="1"/>
          </p:nvPr>
        </p:nvSpPr>
        <p:spPr>
          <a:xfrm>
            <a:off x="943225" y="792075"/>
            <a:ext cx="7519800" cy="4080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200" b="1">
                <a:latin typeface="Times New Roman"/>
                <a:ea typeface="Times New Roman"/>
                <a:cs typeface="Times New Roman"/>
                <a:sym typeface="Times New Roman"/>
              </a:rPr>
              <a:t>2.	Organization Account</a:t>
            </a:r>
            <a:r>
              <a:rPr lang="en-GB"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marL="914400" lvl="1" indent="-298450" algn="l" rtl="0">
              <a:spcBef>
                <a:spcPts val="1200"/>
              </a:spcBef>
              <a:spcAft>
                <a:spcPts val="0"/>
              </a:spcAft>
              <a:buClr>
                <a:schemeClr val="lt1"/>
              </a:buClr>
              <a:buSzPts val="1100"/>
              <a:buFont typeface="Arial"/>
              <a:buChar char="○"/>
            </a:pPr>
            <a:r>
              <a:rPr lang="en-GB" sz="1200" b="1">
                <a:latin typeface="Times New Roman"/>
                <a:ea typeface="Times New Roman"/>
                <a:cs typeface="Times New Roman"/>
                <a:sym typeface="Times New Roman"/>
              </a:rPr>
              <a:t>Purpose</a:t>
            </a:r>
            <a:r>
              <a:rPr lang="en-GB" sz="1200">
                <a:latin typeface="Times New Roman"/>
                <a:ea typeface="Times New Roman"/>
                <a:cs typeface="Times New Roman"/>
                <a:sym typeface="Times New Roman"/>
              </a:rPr>
              <a:t>: For groups, companies, or teams to manage shared projects and collaborate.</a:t>
            </a:r>
            <a:endParaRPr sz="1200">
              <a:latin typeface="Times New Roman"/>
              <a:ea typeface="Times New Roman"/>
              <a:cs typeface="Times New Roman"/>
              <a:sym typeface="Times New Roman"/>
            </a:endParaRPr>
          </a:p>
          <a:p>
            <a:pPr marL="914400" lvl="1" indent="-298450" algn="l" rtl="0">
              <a:spcBef>
                <a:spcPts val="0"/>
              </a:spcBef>
              <a:spcAft>
                <a:spcPts val="0"/>
              </a:spcAft>
              <a:buClr>
                <a:schemeClr val="lt1"/>
              </a:buClr>
              <a:buSzPts val="1100"/>
              <a:buFont typeface="Arial"/>
              <a:buChar char="○"/>
            </a:pPr>
            <a:r>
              <a:rPr lang="en-GB" sz="1200" b="1">
                <a:latin typeface="Times New Roman"/>
                <a:ea typeface="Times New Roman"/>
                <a:cs typeface="Times New Roman"/>
                <a:sym typeface="Times New Roman"/>
              </a:rPr>
              <a:t>Features</a:t>
            </a:r>
            <a:r>
              <a:rPr lang="en-GB" sz="1200">
                <a:latin typeface="Times New Roman"/>
                <a:ea typeface="Times New Roman"/>
                <a:cs typeface="Times New Roman"/>
                <a:sym typeface="Times New Roman"/>
              </a:rPr>
              <a:t>: Organization accounts can have multiple users with different roles and permissions. These accounts are useful for managing larger team projects and access control.</a:t>
            </a:r>
            <a:endParaRPr sz="1200">
              <a:latin typeface="Times New Roman"/>
              <a:ea typeface="Times New Roman"/>
              <a:cs typeface="Times New Roman"/>
              <a:sym typeface="Times New Roman"/>
            </a:endParaRPr>
          </a:p>
          <a:p>
            <a:pPr marL="914400" lvl="1" indent="-298450" algn="l" rtl="0">
              <a:spcBef>
                <a:spcPts val="0"/>
              </a:spcBef>
              <a:spcAft>
                <a:spcPts val="0"/>
              </a:spcAft>
              <a:buClr>
                <a:schemeClr val="lt1"/>
              </a:buClr>
              <a:buSzPts val="1100"/>
              <a:buFont typeface="Arial"/>
              <a:buChar char="○"/>
            </a:pPr>
            <a:r>
              <a:rPr lang="en-GB" sz="1200" b="1">
                <a:latin typeface="Times New Roman"/>
                <a:ea typeface="Times New Roman"/>
                <a:cs typeface="Times New Roman"/>
                <a:sym typeface="Times New Roman"/>
              </a:rPr>
              <a:t>Free vs. Paid</a:t>
            </a:r>
            <a:r>
              <a:rPr lang="en-GB"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marL="1371600" lvl="2" indent="-298450" algn="l" rtl="0">
              <a:spcBef>
                <a:spcPts val="0"/>
              </a:spcBef>
              <a:spcAft>
                <a:spcPts val="0"/>
              </a:spcAft>
              <a:buClr>
                <a:schemeClr val="lt1"/>
              </a:buClr>
              <a:buSzPts val="1100"/>
              <a:buFont typeface="Arial"/>
              <a:buChar char="■"/>
            </a:pPr>
            <a:r>
              <a:rPr lang="en-GB" sz="1200" b="1">
                <a:latin typeface="Times New Roman"/>
                <a:ea typeface="Times New Roman"/>
                <a:cs typeface="Times New Roman"/>
                <a:sym typeface="Times New Roman"/>
              </a:rPr>
              <a:t>Free</a:t>
            </a:r>
            <a:r>
              <a:rPr lang="en-GB" sz="1200">
                <a:latin typeface="Times New Roman"/>
                <a:ea typeface="Times New Roman"/>
                <a:cs typeface="Times New Roman"/>
                <a:sym typeface="Times New Roman"/>
              </a:rPr>
              <a:t>: Limited team management features but suitable for smaller teams or open-source organizations.</a:t>
            </a:r>
            <a:endParaRPr sz="1200">
              <a:latin typeface="Times New Roman"/>
              <a:ea typeface="Times New Roman"/>
              <a:cs typeface="Times New Roman"/>
              <a:sym typeface="Times New Roman"/>
            </a:endParaRPr>
          </a:p>
          <a:p>
            <a:pPr marL="1371600" lvl="2" indent="-298450" algn="l" rtl="0">
              <a:spcBef>
                <a:spcPts val="0"/>
              </a:spcBef>
              <a:spcAft>
                <a:spcPts val="0"/>
              </a:spcAft>
              <a:buClr>
                <a:schemeClr val="lt1"/>
              </a:buClr>
              <a:buSzPts val="1100"/>
              <a:buFont typeface="Arial"/>
              <a:buChar char="■"/>
            </a:pPr>
            <a:r>
              <a:rPr lang="en-GB" sz="1200" b="1">
                <a:latin typeface="Times New Roman"/>
                <a:ea typeface="Times New Roman"/>
                <a:cs typeface="Times New Roman"/>
                <a:sym typeface="Times New Roman"/>
              </a:rPr>
              <a:t>Paid (GitHub Team/GitHub Enterprise)</a:t>
            </a:r>
            <a:r>
              <a:rPr lang="en-GB" sz="1200">
                <a:latin typeface="Times New Roman"/>
                <a:ea typeface="Times New Roman"/>
                <a:cs typeface="Times New Roman"/>
                <a:sym typeface="Times New Roman"/>
              </a:rPr>
              <a:t>: Advanced security, auditing, team management features, and larger storage limits for bigger organizations or businesses.</a:t>
            </a:r>
            <a:endParaRPr sz="1200">
              <a:latin typeface="Times New Roman"/>
              <a:ea typeface="Times New Roman"/>
              <a:cs typeface="Times New Roman"/>
              <a:sym typeface="Times New Roman"/>
            </a:endParaRPr>
          </a:p>
          <a:p>
            <a:pPr marL="0" lvl="0" indent="0" algn="l" rtl="0">
              <a:spcBef>
                <a:spcPts val="1200"/>
              </a:spcBef>
              <a:spcAft>
                <a:spcPts val="0"/>
              </a:spcAft>
              <a:buNone/>
            </a:pPr>
            <a:r>
              <a:rPr lang="en-GB" sz="1200">
                <a:latin typeface="Times New Roman"/>
                <a:ea typeface="Times New Roman"/>
                <a:cs typeface="Times New Roman"/>
                <a:sym typeface="Times New Roman"/>
              </a:rPr>
              <a:t>3.	</a:t>
            </a:r>
            <a:r>
              <a:rPr lang="en-GB" sz="1200" b="1">
                <a:latin typeface="Times New Roman"/>
                <a:ea typeface="Times New Roman"/>
                <a:cs typeface="Times New Roman"/>
                <a:sym typeface="Times New Roman"/>
              </a:rPr>
              <a:t>Enterprise Account</a:t>
            </a:r>
            <a:r>
              <a:rPr lang="en-GB"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marL="914400" lvl="1" indent="-298450" algn="l" rtl="0">
              <a:spcBef>
                <a:spcPts val="1200"/>
              </a:spcBef>
              <a:spcAft>
                <a:spcPts val="0"/>
              </a:spcAft>
              <a:buClr>
                <a:schemeClr val="lt1"/>
              </a:buClr>
              <a:buSzPts val="1100"/>
              <a:buFont typeface="Arial"/>
              <a:buChar char="○"/>
            </a:pPr>
            <a:r>
              <a:rPr lang="en-GB" sz="1200" b="1">
                <a:latin typeface="Times New Roman"/>
                <a:ea typeface="Times New Roman"/>
                <a:cs typeface="Times New Roman"/>
                <a:sym typeface="Times New Roman"/>
              </a:rPr>
              <a:t>Purpose</a:t>
            </a:r>
            <a:r>
              <a:rPr lang="en-GB" sz="1200">
                <a:latin typeface="Times New Roman"/>
                <a:ea typeface="Times New Roman"/>
                <a:cs typeface="Times New Roman"/>
                <a:sym typeface="Times New Roman"/>
              </a:rPr>
              <a:t>: Tailored for large organizations or enterprises requiring robust security, compliance, and collaboration at scale.</a:t>
            </a:r>
            <a:endParaRPr sz="1200">
              <a:latin typeface="Times New Roman"/>
              <a:ea typeface="Times New Roman"/>
              <a:cs typeface="Times New Roman"/>
              <a:sym typeface="Times New Roman"/>
            </a:endParaRPr>
          </a:p>
          <a:p>
            <a:pPr marL="914400" lvl="1" indent="-298450" algn="l" rtl="0">
              <a:spcBef>
                <a:spcPts val="0"/>
              </a:spcBef>
              <a:spcAft>
                <a:spcPts val="0"/>
              </a:spcAft>
              <a:buClr>
                <a:schemeClr val="lt1"/>
              </a:buClr>
              <a:buSzPts val="1100"/>
              <a:buFont typeface="Arial"/>
              <a:buChar char="○"/>
            </a:pPr>
            <a:r>
              <a:rPr lang="en-GB" sz="1200" b="1">
                <a:latin typeface="Times New Roman"/>
                <a:ea typeface="Times New Roman"/>
                <a:cs typeface="Times New Roman"/>
                <a:sym typeface="Times New Roman"/>
              </a:rPr>
              <a:t>Features</a:t>
            </a:r>
            <a:r>
              <a:rPr lang="en-GB" sz="1200">
                <a:latin typeface="Times New Roman"/>
                <a:ea typeface="Times New Roman"/>
                <a:cs typeface="Times New Roman"/>
                <a:sym typeface="Times New Roman"/>
              </a:rPr>
              <a:t>: Enhanced security, single sign-on (SSO), advanced compliance features, priority support, and deployment of GitHub in a private infrastructure.</a:t>
            </a:r>
            <a:endParaRPr sz="1200">
              <a:latin typeface="Times New Roman"/>
              <a:ea typeface="Times New Roman"/>
              <a:cs typeface="Times New Roman"/>
              <a:sym typeface="Times New Roman"/>
            </a:endParaRPr>
          </a:p>
          <a:p>
            <a:pPr marL="914400" lvl="1" indent="-298450" algn="l" rtl="0">
              <a:spcBef>
                <a:spcPts val="0"/>
              </a:spcBef>
              <a:spcAft>
                <a:spcPts val="0"/>
              </a:spcAft>
              <a:buClr>
                <a:schemeClr val="lt1"/>
              </a:buClr>
              <a:buSzPts val="1100"/>
              <a:buFont typeface="Arial"/>
              <a:buChar char="○"/>
            </a:pPr>
            <a:r>
              <a:rPr lang="en-GB" sz="1200" b="1">
                <a:latin typeface="Times New Roman"/>
                <a:ea typeface="Times New Roman"/>
                <a:cs typeface="Times New Roman"/>
                <a:sym typeface="Times New Roman"/>
              </a:rPr>
              <a:t>Paid Only</a:t>
            </a:r>
            <a:r>
              <a:rPr lang="en-GB" sz="1200">
                <a:latin typeface="Times New Roman"/>
                <a:ea typeface="Times New Roman"/>
                <a:cs typeface="Times New Roman"/>
                <a:sym typeface="Times New Roman"/>
              </a:rPr>
              <a:t>: Comes under the </a:t>
            </a:r>
            <a:r>
              <a:rPr lang="en-GB" sz="1200" b="1">
                <a:latin typeface="Times New Roman"/>
                <a:ea typeface="Times New Roman"/>
                <a:cs typeface="Times New Roman"/>
                <a:sym typeface="Times New Roman"/>
              </a:rPr>
              <a:t>GitHub Enterprise</a:t>
            </a:r>
            <a:r>
              <a:rPr lang="en-GB" sz="1200">
                <a:latin typeface="Times New Roman"/>
                <a:ea typeface="Times New Roman"/>
                <a:cs typeface="Times New Roman"/>
                <a:sym typeface="Times New Roman"/>
              </a:rPr>
              <a:t> plan, which includes support and collaboration tools designed for scaling and privacy.</a:t>
            </a:r>
            <a:endParaRPr sz="1200">
              <a:latin typeface="Times New Roman"/>
              <a:ea typeface="Times New Roman"/>
              <a:cs typeface="Times New Roman"/>
              <a:sym typeface="Times New Roman"/>
            </a:endParaRPr>
          </a:p>
          <a:p>
            <a:pPr marL="0" lvl="0" indent="0" algn="l" rtl="0">
              <a:spcBef>
                <a:spcPts val="1200"/>
              </a:spcBef>
              <a:spcAft>
                <a:spcPts val="1200"/>
              </a:spcAft>
              <a:buNone/>
            </a:pPr>
            <a:endParaRPr sz="1200" b="1">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1771</Words>
  <Application>Microsoft Office PowerPoint</Application>
  <PresentationFormat>On-screen Show (16:9)</PresentationFormat>
  <Paragraphs>144</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Montserrat</vt:lpstr>
      <vt:lpstr>Lato</vt:lpstr>
      <vt:lpstr>Times New Roman</vt:lpstr>
      <vt:lpstr>Focus</vt:lpstr>
      <vt:lpstr>Version Control Git &amp; GitHub</vt:lpstr>
      <vt:lpstr>Table of Content</vt:lpstr>
      <vt:lpstr>Overview</vt:lpstr>
      <vt:lpstr>Version Control [What and Why]</vt:lpstr>
      <vt:lpstr>Version Control [What and Why]</vt:lpstr>
      <vt:lpstr>Git Installation Walk Through</vt:lpstr>
      <vt:lpstr>Source Code Hosting Services </vt:lpstr>
      <vt:lpstr>GitHub Account </vt:lpstr>
      <vt:lpstr>Types of GitHub Accounts </vt:lpstr>
      <vt:lpstr>Introduction to Git </vt:lpstr>
      <vt:lpstr>Git Configuration </vt:lpstr>
      <vt:lpstr>To delete all Git Configuration </vt:lpstr>
      <vt:lpstr>Working with a Local Repository </vt:lpstr>
      <vt:lpstr>Git Workflow </vt:lpstr>
      <vt:lpstr>Working with remote repository</vt:lpstr>
      <vt:lpstr>Basic Git Commands </vt:lpstr>
      <vt:lpstr>Basic Git Commands (Cloning updating &amp; Pushing) </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Version Control Git &amp; GitHub</dc:title>
  <cp:lastModifiedBy>james chukwuemeka</cp:lastModifiedBy>
  <cp:revision>2</cp:revision>
  <dcterms:modified xsi:type="dcterms:W3CDTF">2024-11-02T19:16:18Z</dcterms:modified>
</cp:coreProperties>
</file>